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5423" r:id="rId1"/>
  </p:sldMasterIdLst>
  <p:notesMasterIdLst>
    <p:notesMasterId r:id="rId57"/>
  </p:notesMasterIdLst>
  <p:handoutMasterIdLst>
    <p:handoutMasterId r:id="rId58"/>
  </p:handoutMasterIdLst>
  <p:sldIdLst>
    <p:sldId id="256" r:id="rId2"/>
    <p:sldId id="316" r:id="rId3"/>
    <p:sldId id="317" r:id="rId4"/>
    <p:sldId id="259" r:id="rId5"/>
    <p:sldId id="257" r:id="rId6"/>
    <p:sldId id="258" r:id="rId7"/>
    <p:sldId id="310" r:id="rId8"/>
    <p:sldId id="311" r:id="rId9"/>
    <p:sldId id="261" r:id="rId10"/>
    <p:sldId id="262" r:id="rId11"/>
    <p:sldId id="263" r:id="rId12"/>
    <p:sldId id="264" r:id="rId13"/>
    <p:sldId id="265" r:id="rId14"/>
    <p:sldId id="290" r:id="rId15"/>
    <p:sldId id="340" r:id="rId16"/>
    <p:sldId id="266" r:id="rId17"/>
    <p:sldId id="267" r:id="rId18"/>
    <p:sldId id="279" r:id="rId19"/>
    <p:sldId id="288" r:id="rId20"/>
    <p:sldId id="296" r:id="rId21"/>
    <p:sldId id="318" r:id="rId22"/>
    <p:sldId id="278" r:id="rId23"/>
    <p:sldId id="314" r:id="rId24"/>
    <p:sldId id="330" r:id="rId25"/>
    <p:sldId id="342" r:id="rId26"/>
    <p:sldId id="343" r:id="rId27"/>
    <p:sldId id="321" r:id="rId28"/>
    <p:sldId id="351" r:id="rId29"/>
    <p:sldId id="344" r:id="rId30"/>
    <p:sldId id="283" r:id="rId31"/>
    <p:sldId id="285" r:id="rId32"/>
    <p:sldId id="295" r:id="rId33"/>
    <p:sldId id="333" r:id="rId34"/>
    <p:sldId id="331" r:id="rId35"/>
    <p:sldId id="345" r:id="rId36"/>
    <p:sldId id="332" r:id="rId37"/>
    <p:sldId id="346" r:id="rId38"/>
    <p:sldId id="334" r:id="rId39"/>
    <p:sldId id="347" r:id="rId40"/>
    <p:sldId id="348" r:id="rId41"/>
    <p:sldId id="349" r:id="rId42"/>
    <p:sldId id="312" r:id="rId43"/>
    <p:sldId id="350" r:id="rId44"/>
    <p:sldId id="306" r:id="rId45"/>
    <p:sldId id="289" r:id="rId46"/>
    <p:sldId id="304" r:id="rId47"/>
    <p:sldId id="291" r:id="rId48"/>
    <p:sldId id="303" r:id="rId49"/>
    <p:sldId id="292" r:id="rId50"/>
    <p:sldId id="302" r:id="rId51"/>
    <p:sldId id="298" r:id="rId52"/>
    <p:sldId id="301" r:id="rId53"/>
    <p:sldId id="299" r:id="rId54"/>
    <p:sldId id="300" r:id="rId55"/>
    <p:sldId id="315" r:id="rId56"/>
  </p:sldIdLst>
  <p:sldSz cx="9144000" cy="6858000" type="screen4x3"/>
  <p:notesSz cx="7053263"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FF00"/>
    <a:srgbClr val="996633"/>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85438" autoAdjust="0"/>
  </p:normalViewPr>
  <p:slideViewPr>
    <p:cSldViewPr>
      <p:cViewPr varScale="1">
        <p:scale>
          <a:sx n="77" d="100"/>
          <a:sy n="77" d="100"/>
        </p:scale>
        <p:origin x="642" y="84"/>
      </p:cViewPr>
      <p:guideLst>
        <p:guide orient="horz" pos="1296"/>
        <p:guide pos="2880"/>
      </p:guideLst>
    </p:cSldViewPr>
  </p:slideViewPr>
  <p:notesTextViewPr>
    <p:cViewPr>
      <p:scale>
        <a:sx n="1" d="1"/>
        <a:sy n="1" d="1"/>
      </p:scale>
      <p:origin x="0" y="0"/>
    </p:cViewPr>
  </p:notesTextViewPr>
  <p:sorterViewPr>
    <p:cViewPr>
      <p:scale>
        <a:sx n="100" d="100"/>
        <a:sy n="100" d="100"/>
      </p:scale>
      <p:origin x="0" y="1908"/>
    </p:cViewPr>
  </p:sorterViewPr>
  <p:notesViewPr>
    <p:cSldViewPr>
      <p:cViewPr varScale="1">
        <p:scale>
          <a:sx n="53" d="100"/>
          <a:sy n="53" d="100"/>
        </p:scale>
        <p:origin x="-2179" y="-6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7" tIns="46749" rIns="93497" bIns="46749" rtlCol="0"/>
          <a:lstStyle>
            <a:lvl1pPr algn="l">
              <a:defRPr sz="1200"/>
            </a:lvl1pPr>
          </a:lstStyle>
          <a:p>
            <a:pPr>
              <a:defRPr/>
            </a:pPr>
            <a:r>
              <a:rPr lang="en-US"/>
              <a:t>Earned Income Credit</a:t>
            </a:r>
          </a:p>
        </p:txBody>
      </p:sp>
      <p:sp>
        <p:nvSpPr>
          <p:cNvPr id="3" name="Date Placeholder 2"/>
          <p:cNvSpPr>
            <a:spLocks noGrp="1"/>
          </p:cNvSpPr>
          <p:nvPr>
            <p:ph type="dt" sz="quarter" idx="1"/>
          </p:nvPr>
        </p:nvSpPr>
        <p:spPr>
          <a:xfrm>
            <a:off x="3995738" y="0"/>
            <a:ext cx="3055937" cy="465138"/>
          </a:xfrm>
          <a:prstGeom prst="rect">
            <a:avLst/>
          </a:prstGeom>
        </p:spPr>
        <p:txBody>
          <a:bodyPr vert="horz" lIns="93497" tIns="46749" rIns="93497" bIns="46749" rtlCol="0"/>
          <a:lstStyle>
            <a:lvl1pPr algn="r">
              <a:defRPr sz="1200"/>
            </a:lvl1pPr>
          </a:lstStyle>
          <a:p>
            <a:pPr>
              <a:defRPr/>
            </a:pPr>
            <a:fld id="{920DD195-73DC-4471-89DF-AD80F58DD673}" type="datetimeFigureOut">
              <a:rPr lang="en-US"/>
              <a:pPr>
                <a:defRPr/>
              </a:pPr>
              <a:t>12/16/2016</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3497" tIns="46749" rIns="93497" bIns="46749" rtlCol="0" anchor="b"/>
          <a:lstStyle>
            <a:lvl1pPr algn="l">
              <a:defRPr sz="1200"/>
            </a:lvl1pPr>
          </a:lstStyle>
          <a:p>
            <a:pPr>
              <a:defRPr/>
            </a:pPr>
            <a:r>
              <a:rPr lang="en-US"/>
              <a:t>National Tax Training Committee</a:t>
            </a:r>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a:defRPr sz="1200"/>
            </a:lvl1pPr>
          </a:lstStyle>
          <a:p>
            <a:fld id="{E6C11076-8F33-4268-AF72-E3097354B895}" type="slidenum">
              <a:rPr lang="en-US" altLang="en-US"/>
              <a:pPr/>
              <a:t>‹#›</a:t>
            </a:fld>
            <a:endParaRPr lang="en-US" altLang="en-US"/>
          </a:p>
        </p:txBody>
      </p:sp>
    </p:spTree>
    <p:extLst>
      <p:ext uri="{BB962C8B-B14F-4D97-AF65-F5344CB8AC3E}">
        <p14:creationId xmlns:p14="http://schemas.microsoft.com/office/powerpoint/2010/main" val="415229515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04850" y="155575"/>
            <a:ext cx="2820988" cy="371475"/>
          </a:xfrm>
          <a:prstGeom prst="rect">
            <a:avLst/>
          </a:prstGeom>
        </p:spPr>
        <p:txBody>
          <a:bodyPr vert="horz" wrap="square" lIns="93497" tIns="46749" rIns="93497" bIns="46749" numCol="1" anchor="t" anchorCtr="0" compatLnSpc="1">
            <a:prstTxWarp prst="textNoShape">
              <a:avLst/>
            </a:prstTxWarp>
          </a:bodyPr>
          <a:lstStyle>
            <a:lvl1pPr eaLnBrk="1" hangingPunct="1">
              <a:defRPr sz="1400" b="1"/>
            </a:lvl1pPr>
          </a:lstStyle>
          <a:p>
            <a:pPr>
              <a:defRPr/>
            </a:pPr>
            <a:r>
              <a:rPr lang="en-US" altLang="en-US"/>
              <a:t>Earned Income Credit</a:t>
            </a:r>
          </a:p>
        </p:txBody>
      </p:sp>
      <p:sp>
        <p:nvSpPr>
          <p:cNvPr id="3" name="Date Placeholder 2"/>
          <p:cNvSpPr>
            <a:spLocks noGrp="1"/>
          </p:cNvSpPr>
          <p:nvPr>
            <p:ph type="dt" idx="1"/>
          </p:nvPr>
        </p:nvSpPr>
        <p:spPr>
          <a:xfrm>
            <a:off x="4467225" y="155575"/>
            <a:ext cx="1881188" cy="371475"/>
          </a:xfrm>
          <a:prstGeom prst="rect">
            <a:avLst/>
          </a:prstGeom>
        </p:spPr>
        <p:txBody>
          <a:bodyPr vert="horz" wrap="square" lIns="93497" tIns="46749" rIns="93497" bIns="46749" numCol="1" anchor="t" anchorCtr="0" compatLnSpc="1">
            <a:prstTxWarp prst="textNoShape">
              <a:avLst/>
            </a:prstTxWarp>
          </a:bodyPr>
          <a:lstStyle>
            <a:lvl1pPr algn="r" eaLnBrk="1" hangingPunct="1">
              <a:defRPr sz="1200"/>
            </a:lvl1pPr>
          </a:lstStyle>
          <a:p>
            <a:pPr>
              <a:defRPr/>
            </a:pPr>
            <a:fld id="{167A17E9-C48F-4FED-A832-73B0866BE750}" type="datetimeFigureOut">
              <a:rPr lang="en-US" altLang="en-US"/>
              <a:pPr>
                <a:defRPr/>
              </a:pPr>
              <a:t>12/16/2016</a:t>
            </a:fld>
            <a:endParaRPr lang="en-US" alt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dirty="0"/>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3497" tIns="46749" rIns="93497" bIns="46749" rtlCol="0"/>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6" name="Footer Placeholder 5"/>
          <p:cNvSpPr>
            <a:spLocks noGrp="1"/>
          </p:cNvSpPr>
          <p:nvPr>
            <p:ph type="ftr" sz="quarter" idx="4"/>
          </p:nvPr>
        </p:nvSpPr>
        <p:spPr>
          <a:xfrm>
            <a:off x="704850" y="8766175"/>
            <a:ext cx="2820988" cy="279400"/>
          </a:xfrm>
          <a:prstGeom prst="rect">
            <a:avLst/>
          </a:prstGeom>
        </p:spPr>
        <p:txBody>
          <a:bodyPr vert="horz" wrap="square" lIns="93497" tIns="46749" rIns="93497" bIns="46749" numCol="1" anchor="b" anchorCtr="0" compatLnSpc="1">
            <a:prstTxWarp prst="textNoShape">
              <a:avLst/>
            </a:prstTxWarp>
          </a:bodyPr>
          <a:lstStyle>
            <a:lvl1pPr eaLnBrk="1" hangingPunct="1">
              <a:defRPr sz="1200"/>
            </a:lvl1pPr>
          </a:lstStyle>
          <a:p>
            <a:pPr>
              <a:defRPr/>
            </a:pPr>
            <a:r>
              <a:rPr lang="en-US" altLang="en-US"/>
              <a:t>National Tax Training Committee</a:t>
            </a:r>
          </a:p>
        </p:txBody>
      </p:sp>
      <p:sp>
        <p:nvSpPr>
          <p:cNvPr id="7" name="Slide Number Placeholder 6"/>
          <p:cNvSpPr>
            <a:spLocks noGrp="1"/>
          </p:cNvSpPr>
          <p:nvPr>
            <p:ph type="sldNum" sz="quarter" idx="5"/>
          </p:nvPr>
        </p:nvSpPr>
        <p:spPr>
          <a:xfrm>
            <a:off x="4562475" y="8823325"/>
            <a:ext cx="1785938" cy="277813"/>
          </a:xfrm>
          <a:prstGeom prst="rect">
            <a:avLst/>
          </a:prstGeom>
        </p:spPr>
        <p:txBody>
          <a:bodyPr vert="horz" wrap="square" lIns="93497" tIns="46749" rIns="93497" bIns="46749" numCol="1" anchor="b" anchorCtr="0" compatLnSpc="1">
            <a:prstTxWarp prst="textNoShape">
              <a:avLst/>
            </a:prstTxWarp>
          </a:bodyPr>
          <a:lstStyle>
            <a:lvl1pPr algn="r" eaLnBrk="1" hangingPunct="1">
              <a:defRPr sz="1400"/>
            </a:lvl1pPr>
          </a:lstStyle>
          <a:p>
            <a:fld id="{2C7D90C4-B78D-4E35-A49F-B9E1C50DE1CA}" type="slidenum">
              <a:rPr lang="en-US" altLang="en-US"/>
              <a:pPr/>
              <a:t>‹#›</a:t>
            </a:fld>
            <a:endParaRPr lang="en-US" altLang="en-US"/>
          </a:p>
        </p:txBody>
      </p:sp>
    </p:spTree>
    <p:extLst>
      <p:ext uri="{BB962C8B-B14F-4D97-AF65-F5344CB8AC3E}">
        <p14:creationId xmlns:p14="http://schemas.microsoft.com/office/powerpoint/2010/main" val="1519930795"/>
      </p:ext>
    </p:extLst>
  </p:cSld>
  <p:clrMap bg1="lt1" tx1="dk1" bg2="lt2" tx2="dk2" accent1="accent1" accent2="accent2" accent3="accent3" accent4="accent4" accent5="accent5" accent6="accent6" hlink="hlink" folHlink="folHlink"/>
  <p:hf/>
  <p:notesStyle>
    <a:lvl1pPr marL="169863" indent="-169863" algn="l" rtl="0" eaLnBrk="0" fontAlgn="base" hangingPunct="0">
      <a:spcBef>
        <a:spcPct val="30000"/>
      </a:spcBef>
      <a:spcAft>
        <a:spcPct val="0"/>
      </a:spcAft>
      <a:buClr>
        <a:schemeClr val="accent2"/>
      </a:buClr>
      <a:buSzPct val="95000"/>
      <a:buFont typeface="Calibri" panose="020F0502020204030204" pitchFamily="34" charset="0"/>
      <a:buChar char="●"/>
      <a:defRPr sz="1400" kern="1200">
        <a:solidFill>
          <a:schemeClr val="tx1"/>
        </a:solidFill>
        <a:latin typeface="+mn-lt"/>
        <a:ea typeface="+mn-ea"/>
        <a:cs typeface="+mn-cs"/>
      </a:defRPr>
    </a:lvl1pPr>
    <a:lvl2pPr marL="404813" indent="-169863" algn="l" rtl="0" eaLnBrk="0" fontAlgn="base" hangingPunct="0">
      <a:spcBef>
        <a:spcPct val="30000"/>
      </a:spcBef>
      <a:spcAft>
        <a:spcPct val="0"/>
      </a:spcAft>
      <a:buClr>
        <a:srgbClr val="009900"/>
      </a:buClr>
      <a:buSzPct val="70000"/>
      <a:buFont typeface="Wingdings" panose="05000000000000000000" pitchFamily="2" charset="2"/>
      <a:buChar char="n"/>
      <a:defRPr sz="1400" kern="1200">
        <a:solidFill>
          <a:schemeClr val="tx1"/>
        </a:solidFill>
        <a:latin typeface="+mn-lt"/>
        <a:ea typeface="+mn-ea"/>
        <a:cs typeface="+mn-cs"/>
      </a:defRPr>
    </a:lvl2pPr>
    <a:lvl3pPr marL="574675" indent="-169863" algn="l" rtl="0" eaLnBrk="0" fontAlgn="base" hangingPunct="0">
      <a:spcBef>
        <a:spcPct val="30000"/>
      </a:spcBef>
      <a:spcAft>
        <a:spcPct val="0"/>
      </a:spcAft>
      <a:buClr>
        <a:srgbClr val="0070C0"/>
      </a:buClr>
      <a:buSzPct val="70000"/>
      <a:buFont typeface="Wingdings" panose="05000000000000000000" pitchFamily="2" charset="2"/>
      <a:buChar char="®"/>
      <a:defRPr sz="14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77938"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Legislation enacted Dec. 18, 2015 – Protecting Americans from Tax Hikes Act of 2015 (PATH Act).</a:t>
            </a:r>
          </a:p>
          <a:p>
            <a:pPr lvl="1"/>
            <a:r>
              <a:rPr lang="en-US" altLang="en-US" smtClean="0"/>
              <a:t>No credit or refund for an overpayment for a taxable year shall be made to a taxpayer before Feb. 15 if the taxpayer claimed the Earned Income Tax Credit or Additional Child Tax Credit on the return.</a:t>
            </a:r>
          </a:p>
          <a:p>
            <a:pPr lvl="1"/>
            <a:r>
              <a:rPr lang="en-US" altLang="en-US" smtClean="0"/>
              <a:t>Change begins on January 1, 2017 and may affect returns filed early in 2017.</a:t>
            </a:r>
          </a:p>
          <a:p>
            <a:r>
              <a:rPr lang="en-US" altLang="en-US" smtClean="0"/>
              <a:t>The IRS will hold the refunds on EITC and ACTC-related returns until </a:t>
            </a:r>
            <a:br>
              <a:rPr lang="en-US" altLang="en-US" smtClean="0"/>
            </a:br>
            <a:r>
              <a:rPr lang="en-US" altLang="en-US" smtClean="0"/>
              <a:t>Feb. 15.</a:t>
            </a:r>
          </a:p>
          <a:p>
            <a:pPr lvl="1"/>
            <a:r>
              <a:rPr lang="en-US" altLang="en-US" smtClean="0"/>
              <a:t>This allows additional time to help prevent revenue lost due to identity theft and refund fraud related to fabricated wages and withholding.</a:t>
            </a:r>
          </a:p>
          <a:p>
            <a:pPr lvl="1"/>
            <a:r>
              <a:rPr lang="en-US" altLang="en-US" smtClean="0"/>
              <a:t>The IRS will hold the entire refund until Feb. 15.</a:t>
            </a:r>
          </a:p>
          <a:p>
            <a:pPr lvl="1"/>
            <a:r>
              <a:rPr lang="en-US" altLang="en-US" smtClean="0"/>
              <a:t>Taxpayers should file as they normally do, and tax return preparers should also submit returns as they normally do.</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A8F4B40-0432-4B33-A496-911037171740}" type="slidenum">
              <a:rPr lang="en-US" altLang="en-US"/>
              <a:pPr>
                <a:spcBef>
                  <a:spcPct val="0"/>
                </a:spcBef>
                <a:buClrTx/>
                <a:buSzTx/>
                <a:buFontTx/>
                <a:buNone/>
              </a:pPr>
              <a:t>1</a:t>
            </a:fld>
            <a:endParaRPr lang="en-US" altLang="en-US"/>
          </a:p>
        </p:txBody>
      </p:sp>
      <p:sp>
        <p:nvSpPr>
          <p:cNvPr id="6042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FBE47C21-2CD3-464C-BC87-75C7E874ADB5}" type="datetime1">
              <a:rPr lang="en-US" altLang="en-US" sz="1200" smtClean="0"/>
              <a:pPr>
                <a:spcBef>
                  <a:spcPct val="0"/>
                </a:spcBef>
                <a:buClrTx/>
                <a:buSzTx/>
                <a:buFontTx/>
                <a:buNone/>
              </a:pPr>
              <a:t>12/16/2016</a:t>
            </a:fld>
            <a:endParaRPr lang="en-US" altLang="en-US" sz="1200" smtClean="0"/>
          </a:p>
        </p:txBody>
      </p:sp>
      <p:sp>
        <p:nvSpPr>
          <p:cNvPr id="60422"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0423"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Calibri" panose="020F0502020204030204" pitchFamily="34" charset="0"/>
              <a:buNone/>
            </a:pPr>
            <a:r>
              <a:rPr lang="en-US" altLang="en-US" dirty="0" smtClean="0"/>
              <a:t>TP = taxpayer QC = qualifying child</a:t>
            </a:r>
          </a:p>
          <a:p>
            <a:pPr marL="0" indent="0" eaLnBrk="1" hangingPunct="1">
              <a:spcBef>
                <a:spcPct val="0"/>
              </a:spcBef>
            </a:pPr>
            <a:r>
              <a:rPr lang="en-US" altLang="en-US" dirty="0" smtClean="0"/>
              <a:t>SSNs must be good for employment.</a:t>
            </a:r>
          </a:p>
          <a:p>
            <a:pPr marL="0" indent="0" eaLnBrk="1" hangingPunct="1">
              <a:spcBef>
                <a:spcPct val="0"/>
              </a:spcBef>
            </a:pPr>
            <a:r>
              <a:rPr lang="en-US" altLang="en-US" dirty="0" smtClean="0"/>
              <a:t>Maximum investment amount is adjusted for inflation each year.</a:t>
            </a:r>
          </a:p>
          <a:p>
            <a:pPr marL="0" indent="0" eaLnBrk="1" hangingPunct="1">
              <a:spcBef>
                <a:spcPct val="0"/>
              </a:spcBef>
            </a:pPr>
            <a:endParaRPr lang="en-US" altLang="en-US" dirty="0" smtClean="0"/>
          </a:p>
          <a:p>
            <a:pPr marL="0" indent="0" eaLnBrk="1" hangingPunct="1">
              <a:spcBef>
                <a:spcPct val="0"/>
              </a:spcBef>
            </a:pPr>
            <a:r>
              <a:rPr lang="en-US" altLang="en-US" dirty="0" smtClean="0"/>
              <a:t>2016 added </a:t>
            </a:r>
            <a:r>
              <a:rPr lang="en-US" altLang="en-US" dirty="0" smtClean="0">
                <a:solidFill>
                  <a:srgbClr val="FF0000"/>
                </a:solidFill>
              </a:rPr>
              <a:t>Tip in 4491- pg</a:t>
            </a:r>
            <a:r>
              <a:rPr lang="en-US" altLang="en-US" dirty="0" smtClean="0"/>
              <a:t>. 30-2: Taxpayers cannot file an amended return retroactively for any year in which they did not have a valid social security number by the due date of the return (including extensions).</a:t>
            </a:r>
          </a:p>
          <a:p>
            <a:pPr marL="0" indent="0" eaLnBrk="1" hangingPunct="1">
              <a:spcBef>
                <a:spcPct val="0"/>
              </a:spcBef>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169C209A-D124-46CA-9DED-392D60ABBBC9}" type="slidenum">
              <a:rPr lang="en-US" altLang="en-US"/>
              <a:pPr>
                <a:spcBef>
                  <a:spcPct val="0"/>
                </a:spcBef>
                <a:buClrTx/>
                <a:buSzTx/>
                <a:buFontTx/>
                <a:buNone/>
              </a:pPr>
              <a:t>11</a:t>
            </a:fld>
            <a:endParaRPr lang="en-US" altLang="en-US"/>
          </a:p>
        </p:txBody>
      </p:sp>
      <p:sp>
        <p:nvSpPr>
          <p:cNvPr id="6963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F105C1B-0270-4045-A1EF-889CAB51EDB7}" type="datetime1">
              <a:rPr lang="en-US" altLang="en-US" sz="1200" smtClean="0"/>
              <a:pPr>
                <a:spcBef>
                  <a:spcPct val="0"/>
                </a:spcBef>
                <a:buClrTx/>
                <a:buSzTx/>
                <a:buFontTx/>
                <a:buNone/>
              </a:pPr>
              <a:t>12/16/2016</a:t>
            </a:fld>
            <a:endParaRPr lang="en-US" altLang="en-US" sz="1200" smtClean="0"/>
          </a:p>
        </p:txBody>
      </p:sp>
      <p:sp>
        <p:nvSpPr>
          <p:cNvPr id="69638"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9639"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tests are in Resource Guide Page C-3</a:t>
            </a:r>
          </a:p>
          <a:p>
            <a:pPr eaLnBrk="1" hangingPunct="1">
              <a:spcBef>
                <a:spcPct val="0"/>
              </a:spcBef>
            </a:pPr>
            <a:r>
              <a:rPr lang="en-US" altLang="en-US" smtClean="0"/>
              <a:t>Support is not an issue for EIC—This is an exception to the uniform definition of Qualifying Child.</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FE2EFDFD-EE54-49DA-B9DD-902A5572BC3D}" type="slidenum">
              <a:rPr lang="en-US" altLang="en-US"/>
              <a:pPr>
                <a:spcBef>
                  <a:spcPct val="0"/>
                </a:spcBef>
                <a:buClrTx/>
                <a:buSzTx/>
                <a:buFontTx/>
                <a:buNone/>
              </a:pPr>
              <a:t>12</a:t>
            </a:fld>
            <a:endParaRPr lang="en-US" altLang="en-US"/>
          </a:p>
        </p:txBody>
      </p:sp>
      <p:sp>
        <p:nvSpPr>
          <p:cNvPr id="7066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5F29FC4-C34F-4FD2-8C53-0355356B1134}" type="datetime1">
              <a:rPr lang="en-US" altLang="en-US" sz="1200" smtClean="0"/>
              <a:pPr>
                <a:spcBef>
                  <a:spcPct val="0"/>
                </a:spcBef>
                <a:buClrTx/>
                <a:buSzTx/>
                <a:buFontTx/>
                <a:buNone/>
              </a:pPr>
              <a:t>12/16/2016</a:t>
            </a:fld>
            <a:endParaRPr lang="en-US" altLang="en-US" sz="1200" smtClean="0"/>
          </a:p>
        </p:txBody>
      </p:sp>
      <p:sp>
        <p:nvSpPr>
          <p:cNvPr id="70662"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0663"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Calibri" panose="020F0502020204030204" pitchFamily="34" charset="0"/>
              <a:buNone/>
            </a:pPr>
            <a:r>
              <a:rPr lang="en-US" altLang="en-US" smtClean="0">
                <a:solidFill>
                  <a:srgbClr val="FF0000"/>
                </a:solidFill>
              </a:rPr>
              <a:t>*</a:t>
            </a:r>
            <a:r>
              <a:rPr lang="en-US" altLang="en-US" smtClean="0"/>
              <a:t>Under 65 as of December 31</a:t>
            </a:r>
          </a:p>
          <a:p>
            <a:pPr marL="0" indent="0" eaLnBrk="1" hangingPunct="1">
              <a:spcBef>
                <a:spcPct val="0"/>
              </a:spcBef>
              <a:buFont typeface="Calibri" panose="020F0502020204030204" pitchFamily="34" charset="0"/>
              <a:buNone/>
            </a:pPr>
            <a:r>
              <a:rPr lang="en-US" altLang="en-US" smtClean="0"/>
              <a:t>Taxpayer without a QC cannot be a dependent at all.</a:t>
            </a:r>
          </a:p>
          <a:p>
            <a:pPr marL="0" indent="0" eaLnBrk="1" hangingPunct="1">
              <a:spcBef>
                <a:spcPct val="0"/>
              </a:spcBef>
              <a:buFont typeface="Calibri" panose="020F0502020204030204" pitchFamily="34" charset="0"/>
              <a:buNone/>
            </a:pPr>
            <a:r>
              <a:rPr lang="en-US" altLang="en-US" smtClean="0"/>
              <a:t>Taxpayer with a QC can be a dependent as </a:t>
            </a:r>
            <a:r>
              <a:rPr lang="en-US" altLang="en-US" u="sng" smtClean="0"/>
              <a:t>qualifying relative</a:t>
            </a:r>
            <a:r>
              <a:rPr lang="en-US" altLang="en-US" smtClean="0"/>
              <a:t>, not as a qualifying child</a:t>
            </a:r>
          </a:p>
          <a:p>
            <a:pPr marL="0" indent="0" eaLnBrk="1" hangingPunct="1">
              <a:spcBef>
                <a:spcPct val="0"/>
              </a:spcBef>
              <a:buFont typeface="Calibri" panose="020F0502020204030204" pitchFamily="34" charset="0"/>
              <a:buNone/>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B0CBF7E-F42F-4F76-B420-45831EFD7C98}" type="slidenum">
              <a:rPr lang="en-US" altLang="en-US"/>
              <a:pPr>
                <a:spcBef>
                  <a:spcPct val="0"/>
                </a:spcBef>
                <a:buClrTx/>
                <a:buSzTx/>
                <a:buFontTx/>
                <a:buNone/>
              </a:pPr>
              <a:t>13</a:t>
            </a:fld>
            <a:endParaRPr lang="en-US" altLang="en-US"/>
          </a:p>
        </p:txBody>
      </p:sp>
      <p:sp>
        <p:nvSpPr>
          <p:cNvPr id="7168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B333C57-399F-4A33-A8ED-957858FCDD50}" type="datetime1">
              <a:rPr lang="en-US" altLang="en-US" sz="1200" smtClean="0"/>
              <a:pPr>
                <a:spcBef>
                  <a:spcPct val="0"/>
                </a:spcBef>
                <a:buClrTx/>
                <a:buSzTx/>
                <a:buFontTx/>
                <a:buNone/>
              </a:pPr>
              <a:t>12/16/2016</a:t>
            </a:fld>
            <a:endParaRPr lang="en-US" altLang="en-US" sz="1200" smtClean="0"/>
          </a:p>
        </p:txBody>
      </p:sp>
      <p:sp>
        <p:nvSpPr>
          <p:cNvPr id="71686"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1687"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t>Suggested making pen and ink change to 4012 to add “for EIC” to title for TY 2015.</a:t>
            </a:r>
            <a:br>
              <a:rPr lang="en-US" altLang="en-US" dirty="0" smtClean="0"/>
            </a:br>
            <a:r>
              <a:rPr lang="en-US" altLang="en-US" dirty="0" smtClean="0"/>
              <a:t>This change does NOT appear in the 2016 version and has been added here.</a:t>
            </a:r>
          </a:p>
          <a:p>
            <a:pPr eaLnBrk="1" hangingPunct="1">
              <a:spcBef>
                <a:spcPct val="0"/>
              </a:spcBef>
              <a:defRPr/>
            </a:pPr>
            <a:r>
              <a:rPr lang="en-US" altLang="en-US" dirty="0" smtClean="0"/>
              <a:t>Note inclusion of long-term taxable disability benefits if under retirement age.</a:t>
            </a:r>
          </a:p>
          <a:p>
            <a:pPr eaLnBrk="1" hangingPunct="1">
              <a:spcBef>
                <a:spcPct val="0"/>
              </a:spcBef>
              <a:defRPr/>
            </a:pPr>
            <a:r>
              <a:rPr lang="en-US" altLang="en-US" dirty="0" smtClean="0"/>
              <a:t>Include </a:t>
            </a:r>
            <a:r>
              <a:rPr lang="en-US" altLang="en-US" u="sng" dirty="0" smtClean="0"/>
              <a:t>combat pay</a:t>
            </a:r>
            <a:r>
              <a:rPr lang="en-US" altLang="en-US" dirty="0" smtClean="0"/>
              <a:t> only if including it increases the credit.</a:t>
            </a:r>
          </a:p>
          <a:p>
            <a:pPr eaLnBrk="1" hangingPunct="1">
              <a:spcBef>
                <a:spcPct val="0"/>
              </a:spcBef>
              <a:defRPr/>
            </a:pPr>
            <a:r>
              <a:rPr lang="en-US" altLang="en-US" dirty="0" smtClean="0"/>
              <a:t>Earned Income does not include </a:t>
            </a:r>
            <a:r>
              <a:rPr lang="en-US" altLang="en-US" u="sng" dirty="0" smtClean="0"/>
              <a:t>scholarship income</a:t>
            </a:r>
            <a:r>
              <a:rPr lang="en-US" altLang="en-US" dirty="0" smtClean="0"/>
              <a:t> or </a:t>
            </a:r>
            <a:r>
              <a:rPr lang="en-US" altLang="en-US" u="sng" dirty="0" smtClean="0"/>
              <a:t>penal income</a:t>
            </a:r>
            <a:r>
              <a:rPr lang="en-US" altLang="en-US" dirty="0" smtClean="0"/>
              <a:t> (or while on work release)</a:t>
            </a:r>
          </a:p>
          <a:p>
            <a:pPr marL="0" indent="0" eaLnBrk="1" hangingPunct="1">
              <a:spcBef>
                <a:spcPct val="0"/>
              </a:spcBef>
              <a:buFont typeface="Calibri" panose="020F0502020204030204" pitchFamily="34" charset="0"/>
              <a:buNone/>
              <a:defRPr/>
            </a:pPr>
            <a:r>
              <a:rPr lang="en-US" altLang="en-US" dirty="0" smtClean="0">
                <a:solidFill>
                  <a:srgbClr val="FF0000"/>
                </a:solidFill>
              </a:rPr>
              <a:t>* Pub 4491 Software Hint  tab 30-2: Volunteers using software must check </a:t>
            </a:r>
            <a:r>
              <a:rPr lang="en-US" altLang="en-US" i="1" dirty="0" smtClean="0">
                <a:solidFill>
                  <a:srgbClr val="FF0000"/>
                </a:solidFill>
              </a:rPr>
              <a:t>the box in the Rollover or Disability section of the Form 1099-R input screen to report disability as wages.</a:t>
            </a:r>
          </a:p>
          <a:p>
            <a:pPr marL="0" indent="0" eaLnBrk="1" hangingPunct="1">
              <a:spcBef>
                <a:spcPct val="0"/>
              </a:spcBef>
              <a:buFont typeface="Calibri" panose="020F0502020204030204" pitchFamily="34" charset="0"/>
              <a:buNone/>
              <a:defRPr/>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B53A7E19-2EBD-4226-8B0E-78B809B2F87D}" type="slidenum">
              <a:rPr lang="en-US" altLang="en-US"/>
              <a:pPr>
                <a:spcBef>
                  <a:spcPct val="0"/>
                </a:spcBef>
                <a:buClrTx/>
                <a:buSzTx/>
                <a:buFontTx/>
                <a:buNone/>
              </a:pPr>
              <a:t>14</a:t>
            </a:fld>
            <a:endParaRPr lang="en-US" altLang="en-US"/>
          </a:p>
        </p:txBody>
      </p:sp>
      <p:sp>
        <p:nvSpPr>
          <p:cNvPr id="7270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5D4C1A3-04C1-464D-8886-42BC6BE5B0B4}" type="datetime1">
              <a:rPr lang="en-US" altLang="en-US" sz="1200" smtClean="0"/>
              <a:pPr>
                <a:spcBef>
                  <a:spcPct val="0"/>
                </a:spcBef>
                <a:buClrTx/>
                <a:buSzTx/>
                <a:buFontTx/>
                <a:buNone/>
              </a:pPr>
              <a:t>12/16/2016</a:t>
            </a:fld>
            <a:endParaRPr lang="en-US" altLang="en-US" sz="1200" smtClean="0"/>
          </a:p>
        </p:txBody>
      </p:sp>
      <p:sp>
        <p:nvSpPr>
          <p:cNvPr id="72710"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2711"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t>Suggested making pen and ink change to 4012 to add “for EIC” to title for TY 2015.</a:t>
            </a:r>
            <a:br>
              <a:rPr lang="en-US" altLang="en-US" dirty="0" smtClean="0"/>
            </a:br>
            <a:r>
              <a:rPr lang="en-US" altLang="en-US" dirty="0" smtClean="0"/>
              <a:t>This change does NOT appear in the 2016 version and has been added here.</a:t>
            </a:r>
          </a:p>
          <a:p>
            <a:pPr eaLnBrk="1" hangingPunct="1">
              <a:spcBef>
                <a:spcPct val="0"/>
              </a:spcBef>
              <a:defRPr/>
            </a:pPr>
            <a:r>
              <a:rPr lang="en-US" altLang="en-US" dirty="0" smtClean="0"/>
              <a:t>Note inclusion of long-term taxable disability benefits if under retirement age.</a:t>
            </a:r>
          </a:p>
          <a:p>
            <a:pPr eaLnBrk="1" hangingPunct="1">
              <a:spcBef>
                <a:spcPct val="0"/>
              </a:spcBef>
              <a:defRPr/>
            </a:pPr>
            <a:r>
              <a:rPr lang="en-US" altLang="en-US" dirty="0" smtClean="0"/>
              <a:t>Include </a:t>
            </a:r>
            <a:r>
              <a:rPr lang="en-US" altLang="en-US" u="sng" dirty="0" smtClean="0"/>
              <a:t>combat pay</a:t>
            </a:r>
            <a:r>
              <a:rPr lang="en-US" altLang="en-US" dirty="0" smtClean="0"/>
              <a:t> only if including it increases the credit.</a:t>
            </a:r>
          </a:p>
          <a:p>
            <a:pPr eaLnBrk="1" hangingPunct="1">
              <a:spcBef>
                <a:spcPct val="0"/>
              </a:spcBef>
              <a:defRPr/>
            </a:pPr>
            <a:r>
              <a:rPr lang="en-US" altLang="en-US" dirty="0" smtClean="0"/>
              <a:t>Earned Income does not include </a:t>
            </a:r>
            <a:r>
              <a:rPr lang="en-US" altLang="en-US" u="sng" dirty="0" smtClean="0"/>
              <a:t>scholarship income</a:t>
            </a:r>
            <a:r>
              <a:rPr lang="en-US" altLang="en-US" dirty="0" smtClean="0"/>
              <a:t> or </a:t>
            </a:r>
            <a:r>
              <a:rPr lang="en-US" altLang="en-US" u="sng" dirty="0" smtClean="0"/>
              <a:t>penal income</a:t>
            </a:r>
            <a:r>
              <a:rPr lang="en-US" altLang="en-US" dirty="0" smtClean="0"/>
              <a:t> (or while on work release)</a:t>
            </a:r>
          </a:p>
          <a:p>
            <a:pPr marL="0" indent="0" eaLnBrk="1" hangingPunct="1">
              <a:spcBef>
                <a:spcPct val="0"/>
              </a:spcBef>
              <a:buFont typeface="Calibri" panose="020F0502020204030204" pitchFamily="34" charset="0"/>
              <a:buNone/>
              <a:defRPr/>
            </a:pPr>
            <a:r>
              <a:rPr lang="en-US" altLang="en-US" dirty="0" smtClean="0">
                <a:solidFill>
                  <a:srgbClr val="FF0000"/>
                </a:solidFill>
              </a:rPr>
              <a:t>* Pub 4491 Software Hint  tab 30-2: Volunteers using software must check </a:t>
            </a:r>
            <a:r>
              <a:rPr lang="en-US" altLang="en-US" i="1" dirty="0" smtClean="0">
                <a:solidFill>
                  <a:srgbClr val="FF0000"/>
                </a:solidFill>
              </a:rPr>
              <a:t>the box in the Rollover or Disability section of the Form 1099-R input screen to report disability as wages.</a:t>
            </a:r>
          </a:p>
          <a:p>
            <a:pPr marL="0" indent="0" eaLnBrk="1" hangingPunct="1">
              <a:spcBef>
                <a:spcPct val="0"/>
              </a:spcBef>
              <a:buFont typeface="Calibri" panose="020F0502020204030204" pitchFamily="34" charset="0"/>
              <a:buNone/>
              <a:defRPr/>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B53A7E19-2EBD-4226-8B0E-78B809B2F87D}" type="slidenum">
              <a:rPr lang="en-US" altLang="en-US"/>
              <a:pPr>
                <a:spcBef>
                  <a:spcPct val="0"/>
                </a:spcBef>
                <a:buClrTx/>
                <a:buSzTx/>
                <a:buFontTx/>
                <a:buNone/>
              </a:pPr>
              <a:t>15</a:t>
            </a:fld>
            <a:endParaRPr lang="en-US" altLang="en-US"/>
          </a:p>
        </p:txBody>
      </p:sp>
      <p:sp>
        <p:nvSpPr>
          <p:cNvPr id="7270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5D4C1A3-04C1-464D-8886-42BC6BE5B0B4}" type="datetime1">
              <a:rPr lang="en-US" altLang="en-US" sz="1200" smtClean="0"/>
              <a:pPr>
                <a:spcBef>
                  <a:spcPct val="0"/>
                </a:spcBef>
                <a:buClrTx/>
                <a:buSzTx/>
                <a:buFontTx/>
                <a:buNone/>
              </a:pPr>
              <a:t>12/16/2016</a:t>
            </a:fld>
            <a:endParaRPr lang="en-US" altLang="en-US" sz="1200" smtClean="0"/>
          </a:p>
        </p:txBody>
      </p:sp>
      <p:sp>
        <p:nvSpPr>
          <p:cNvPr id="72710"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2711"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Note difference between definition of “poor” for person with no child and one with 3 children</a:t>
            </a:r>
          </a:p>
          <a:p>
            <a:pPr eaLnBrk="1" hangingPunct="1">
              <a:spcBef>
                <a:spcPct val="0"/>
              </a:spcBef>
            </a:pPr>
            <a:r>
              <a:rPr lang="en-US" altLang="en-US" dirty="0" smtClean="0"/>
              <a:t>Income does not include income that has been excluded – such as Medicaid Waiver Payments also known as </a:t>
            </a:r>
            <a:r>
              <a:rPr lang="en-US" altLang="en-US" b="1" i="1" dirty="0" smtClean="0"/>
              <a:t>difficulty-of-care payments.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EA7B9233-F1C4-4BF3-9EC3-95A1A237E294}" type="slidenum">
              <a:rPr lang="en-US" altLang="en-US"/>
              <a:pPr>
                <a:spcBef>
                  <a:spcPct val="0"/>
                </a:spcBef>
                <a:buClrTx/>
                <a:buSzTx/>
                <a:buFontTx/>
                <a:buNone/>
              </a:pPr>
              <a:t>16</a:t>
            </a:fld>
            <a:endParaRPr lang="en-US" altLang="en-US"/>
          </a:p>
        </p:txBody>
      </p:sp>
      <p:sp>
        <p:nvSpPr>
          <p:cNvPr id="7373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FAB6D2D-550F-4B4F-B30C-840E2873188A}" type="datetime1">
              <a:rPr lang="en-US" altLang="en-US" sz="1200" smtClean="0"/>
              <a:pPr>
                <a:spcBef>
                  <a:spcPct val="0"/>
                </a:spcBef>
                <a:buClrTx/>
                <a:buSzTx/>
                <a:buFontTx/>
                <a:buNone/>
              </a:pPr>
              <a:t>12/16/2016</a:t>
            </a:fld>
            <a:endParaRPr lang="en-US" altLang="en-US" sz="1200" smtClean="0"/>
          </a:p>
        </p:txBody>
      </p:sp>
      <p:sp>
        <p:nvSpPr>
          <p:cNvPr id="73734"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373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4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6AEE131C-5DC2-45BD-B983-D157821B2498}" type="datetime1">
              <a:rPr lang="en-US" altLang="en-US" sz="1200" smtClean="0"/>
              <a:pPr>
                <a:spcBef>
                  <a:spcPct val="0"/>
                </a:spcBef>
                <a:buClrTx/>
                <a:buSzTx/>
                <a:buFontTx/>
                <a:buNone/>
              </a:pPr>
              <a:t>12/16/2016</a:t>
            </a:fld>
            <a:endParaRPr lang="en-US" altLang="en-US" sz="1200" smtClean="0"/>
          </a:p>
        </p:txBody>
      </p:sp>
      <p:sp>
        <p:nvSpPr>
          <p:cNvPr id="7475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39772EA9-375B-4283-A779-108EA0FE592E}" type="slidenum">
              <a:rPr lang="en-US" altLang="en-US"/>
              <a:pPr>
                <a:spcBef>
                  <a:spcPct val="0"/>
                </a:spcBef>
                <a:buClrTx/>
                <a:buSzTx/>
                <a:buFontTx/>
                <a:buNone/>
              </a:pPr>
              <a:t>17</a:t>
            </a:fld>
            <a:endParaRPr lang="en-US" altLang="en-US"/>
          </a:p>
        </p:txBody>
      </p:sp>
      <p:sp>
        <p:nvSpPr>
          <p:cNvPr id="74759"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See Pub 17 Chapter 3 for definitions of student and permanently and totally disabled:</a:t>
            </a:r>
          </a:p>
          <a:p>
            <a:pPr lvl="1" eaLnBrk="1" hangingPunct="1">
              <a:spcBef>
                <a:spcPct val="0"/>
              </a:spcBef>
              <a:spcAft>
                <a:spcPts val="1200"/>
              </a:spcAft>
            </a:pPr>
            <a:r>
              <a:rPr lang="en-US" altLang="en-US" dirty="0" smtClean="0"/>
              <a:t>“Student” means A full-time student (during some part of each of any 5 calendar months of the year) at a school that has a regular teaching staff, course of study, and a regularly enrolled student body at the school, or at an on-farm training course</a:t>
            </a:r>
          </a:p>
          <a:p>
            <a:pPr lvl="1" eaLnBrk="1" hangingPunct="1">
              <a:spcBef>
                <a:spcPct val="0"/>
              </a:spcBef>
              <a:spcAft>
                <a:spcPts val="1200"/>
              </a:spcAft>
            </a:pPr>
            <a:r>
              <a:rPr lang="en-US" altLang="en-US" dirty="0" smtClean="0"/>
              <a:t>“Permanently and totally disabled” means he or she cannot engage in any substantial gainful activity because of a physical or mental condition, and a doctor determines that the condition has lasted or can be expected to last continuously for a least a year or can lead to death.</a:t>
            </a:r>
          </a:p>
          <a:p>
            <a:pPr eaLnBrk="1" hangingPunct="1">
              <a:spcBef>
                <a:spcPct val="0"/>
              </a:spcBef>
            </a:pPr>
            <a:r>
              <a:rPr lang="en-US" altLang="en-US" dirty="0" smtClean="0"/>
              <a:t>Residency—except for temporary absences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776E4712-DC28-4C92-97D7-F8983A106409}" type="slidenum">
              <a:rPr lang="en-US" altLang="en-US"/>
              <a:pPr>
                <a:spcBef>
                  <a:spcPct val="0"/>
                </a:spcBef>
                <a:buClrTx/>
                <a:buSzTx/>
                <a:buFontTx/>
                <a:buNone/>
              </a:pPr>
              <a:t>18</a:t>
            </a:fld>
            <a:endParaRPr lang="en-US" altLang="en-US"/>
          </a:p>
        </p:txBody>
      </p:sp>
      <p:sp>
        <p:nvSpPr>
          <p:cNvPr id="7578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CBAFF962-D48C-45C5-9AD0-6340CD4AC4C2}" type="datetime1">
              <a:rPr lang="en-US" altLang="en-US" sz="1200" smtClean="0"/>
              <a:pPr>
                <a:spcBef>
                  <a:spcPct val="0"/>
                </a:spcBef>
                <a:buClrTx/>
                <a:buSzTx/>
                <a:buFontTx/>
                <a:buNone/>
              </a:pPr>
              <a:t>12/16/2016</a:t>
            </a:fld>
            <a:endParaRPr lang="en-US" altLang="en-US" sz="1200" smtClean="0"/>
          </a:p>
        </p:txBody>
      </p:sp>
      <p:sp>
        <p:nvSpPr>
          <p:cNvPr id="75782"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5783"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US" altLang="en-US" smtClean="0"/>
              <a:t>Tie-breaker rules used to be applied only if two or more people claimed the same child. </a:t>
            </a:r>
          </a:p>
          <a:p>
            <a:pPr eaLnBrk="1" hangingPunct="1">
              <a:spcBef>
                <a:spcPct val="0"/>
              </a:spcBef>
              <a:spcAft>
                <a:spcPts val="600"/>
              </a:spcAft>
            </a:pPr>
            <a:r>
              <a:rPr lang="en-US" altLang="en-US" smtClean="0"/>
              <a:t>Taxpayer Relief Act of 2009 changed that. </a:t>
            </a:r>
          </a:p>
          <a:p>
            <a:pPr eaLnBrk="1" hangingPunct="1">
              <a:spcBef>
                <a:spcPct val="0"/>
              </a:spcBef>
              <a:spcAft>
                <a:spcPts val="600"/>
              </a:spcAft>
            </a:pPr>
            <a:r>
              <a:rPr lang="en-US" altLang="en-US" smtClean="0"/>
              <a:t>Tie-breaker rules now apply all the time—except that either parent (with whom child lived more than ½ the year) can claim the child.</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FFCE0CE4-42D3-4658-AA68-9D844875FE31}" type="slidenum">
              <a:rPr lang="en-US" altLang="en-US"/>
              <a:pPr>
                <a:spcBef>
                  <a:spcPct val="0"/>
                </a:spcBef>
                <a:buClrTx/>
                <a:buSzTx/>
                <a:buFontTx/>
                <a:buNone/>
              </a:pPr>
              <a:t>19</a:t>
            </a:fld>
            <a:endParaRPr lang="en-US" altLang="en-US"/>
          </a:p>
        </p:txBody>
      </p:sp>
      <p:sp>
        <p:nvSpPr>
          <p:cNvPr id="7680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C47B4FB-9E3C-40FF-919A-F0791788B73C}" type="datetime1">
              <a:rPr lang="en-US" altLang="en-US" sz="1200" smtClean="0"/>
              <a:pPr>
                <a:spcBef>
                  <a:spcPct val="0"/>
                </a:spcBef>
                <a:buClrTx/>
                <a:buSzTx/>
                <a:buFontTx/>
                <a:buNone/>
              </a:pPr>
              <a:t>12/16/2016</a:t>
            </a:fld>
            <a:endParaRPr lang="en-US" altLang="en-US" sz="1200" smtClean="0"/>
          </a:p>
        </p:txBody>
      </p:sp>
      <p:sp>
        <p:nvSpPr>
          <p:cNvPr id="76806"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6807"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rules used to be optional, but Taxpayer Relief Act of 2009 changed that. These are rules.</a:t>
            </a:r>
          </a:p>
          <a:p>
            <a:pPr eaLnBrk="1" hangingPunct="1">
              <a:spcBef>
                <a:spcPct val="0"/>
              </a:spcBef>
            </a:pPr>
            <a:r>
              <a:rPr lang="en-US" altLang="en-US" smtClean="0"/>
              <a:t>They are on page C-4 and on the revised (2015) tri-fold.</a:t>
            </a:r>
          </a:p>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3619A1F3-1C81-4E6D-83E5-CDB0EC9F8514}" type="slidenum">
              <a:rPr lang="en-US" altLang="en-US"/>
              <a:pPr>
                <a:spcBef>
                  <a:spcPct val="0"/>
                </a:spcBef>
                <a:buClrTx/>
                <a:buSzTx/>
                <a:buFontTx/>
                <a:buNone/>
              </a:pPr>
              <a:t>20</a:t>
            </a:fld>
            <a:endParaRPr lang="en-US" altLang="en-US"/>
          </a:p>
        </p:txBody>
      </p:sp>
      <p:sp>
        <p:nvSpPr>
          <p:cNvPr id="778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C9F1F9D8-02A5-4F35-BF30-ED9F81F6DFAB}" type="datetime1">
              <a:rPr lang="en-US" altLang="en-US" sz="1200" smtClean="0"/>
              <a:pPr>
                <a:spcBef>
                  <a:spcPct val="0"/>
                </a:spcBef>
                <a:buClrTx/>
                <a:buSzTx/>
                <a:buFontTx/>
                <a:buNone/>
              </a:pPr>
              <a:t>12/16/2016</a:t>
            </a:fld>
            <a:endParaRPr lang="en-US" altLang="en-US" sz="1200" smtClean="0"/>
          </a:p>
        </p:txBody>
      </p:sp>
      <p:sp>
        <p:nvSpPr>
          <p:cNvPr id="77830"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783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14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153D5A2E-947A-4AF7-B4EB-46A91E0409E4}" type="datetime1">
              <a:rPr lang="en-US" altLang="en-US" sz="1200" smtClean="0"/>
              <a:pPr>
                <a:spcBef>
                  <a:spcPct val="0"/>
                </a:spcBef>
                <a:buClrTx/>
                <a:buSzTx/>
                <a:buFontTx/>
                <a:buNone/>
              </a:pPr>
              <a:t>12/16/2016</a:t>
            </a:fld>
            <a:endParaRPr lang="en-US" altLang="en-US" sz="1200" smtClean="0"/>
          </a:p>
        </p:txBody>
      </p:sp>
      <p:sp>
        <p:nvSpPr>
          <p:cNvPr id="614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1C85166D-5BAB-4CAF-BA41-7F8D7C8BE52C}" type="slidenum">
              <a:rPr lang="en-US" altLang="en-US"/>
              <a:pPr>
                <a:spcBef>
                  <a:spcPct val="0"/>
                </a:spcBef>
                <a:buClrTx/>
                <a:buSzTx/>
                <a:buFontTx/>
                <a:buNone/>
              </a:pPr>
              <a:t>2</a:t>
            </a:fld>
            <a:endParaRPr lang="en-US" altLang="en-US"/>
          </a:p>
        </p:txBody>
      </p:sp>
      <p:sp>
        <p:nvSpPr>
          <p:cNvPr id="61447"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Calibri" panose="020F0502020204030204" pitchFamily="34" charset="0"/>
              <a:buNone/>
            </a:pPr>
            <a:r>
              <a:rPr lang="en-US" altLang="en-US" smtClean="0"/>
              <a:t>If both parents are in the household, add income together and divide by 2</a:t>
            </a:r>
          </a:p>
          <a:p>
            <a:pPr marL="0" indent="0" eaLnBrk="1" hangingPunct="1">
              <a:spcBef>
                <a:spcPct val="0"/>
              </a:spcBef>
              <a:buFont typeface="Calibri" panose="020F0502020204030204" pitchFamily="34" charset="0"/>
              <a:buNone/>
            </a:pPr>
            <a:r>
              <a:rPr lang="en-US" altLang="en-US" smtClean="0"/>
              <a:t>Several good examples in Pub 17, chapter 3.</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4A6B901-F7FD-4B14-B42B-3F9546AF9EFB}" type="slidenum">
              <a:rPr lang="en-US" altLang="en-US"/>
              <a:pPr>
                <a:spcBef>
                  <a:spcPct val="0"/>
                </a:spcBef>
                <a:buClrTx/>
                <a:buSzTx/>
                <a:buFontTx/>
                <a:buNone/>
              </a:pPr>
              <a:t>21</a:t>
            </a:fld>
            <a:endParaRPr lang="en-US" altLang="en-US"/>
          </a:p>
        </p:txBody>
      </p:sp>
      <p:sp>
        <p:nvSpPr>
          <p:cNvPr id="7987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CFD50634-E872-44E3-9BB4-0EF3DF531EE8}" type="datetime1">
              <a:rPr lang="en-US" altLang="en-US" sz="1200" smtClean="0"/>
              <a:pPr>
                <a:spcBef>
                  <a:spcPct val="0"/>
                </a:spcBef>
                <a:buClrTx/>
                <a:buSzTx/>
                <a:buFontTx/>
                <a:buNone/>
              </a:pPr>
              <a:t>12/16/2016</a:t>
            </a:fld>
            <a:endParaRPr lang="en-US" altLang="en-US" sz="1200" smtClean="0"/>
          </a:p>
        </p:txBody>
      </p:sp>
      <p:sp>
        <p:nvSpPr>
          <p:cNvPr id="79878"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79879"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09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190DFEB-4693-40B2-B794-361009F38DA2}" type="datetime1">
              <a:rPr lang="en-US" altLang="en-US" sz="1200" smtClean="0"/>
              <a:pPr>
                <a:spcBef>
                  <a:spcPct val="0"/>
                </a:spcBef>
                <a:buClrTx/>
                <a:buSzTx/>
                <a:buFontTx/>
                <a:buNone/>
              </a:pPr>
              <a:t>12/16/2016</a:t>
            </a:fld>
            <a:endParaRPr lang="en-US" altLang="en-US" sz="1200" smtClean="0"/>
          </a:p>
        </p:txBody>
      </p:sp>
      <p:sp>
        <p:nvSpPr>
          <p:cNvPr id="8090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E17FE055-7875-4B56-8A14-5C93BEB52A5A}" type="slidenum">
              <a:rPr lang="en-US" altLang="en-US"/>
              <a:pPr>
                <a:spcBef>
                  <a:spcPct val="0"/>
                </a:spcBef>
                <a:buClrTx/>
                <a:buSzTx/>
                <a:buFontTx/>
                <a:buNone/>
              </a:pPr>
              <a:t>22</a:t>
            </a:fld>
            <a:endParaRPr lang="en-US" altLang="en-US"/>
          </a:p>
        </p:txBody>
      </p:sp>
      <p:sp>
        <p:nvSpPr>
          <p:cNvPr id="80903"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Must be a qualifying child—not a qualifying relative.</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74D10AB8-878E-483C-850D-EDDCA725CCA8}" type="slidenum">
              <a:rPr lang="en-US" altLang="en-US">
                <a:solidFill>
                  <a:srgbClr val="000000"/>
                </a:solidFill>
              </a:rPr>
              <a:pPr>
                <a:spcBef>
                  <a:spcPct val="0"/>
                </a:spcBef>
                <a:buClrTx/>
                <a:buSzTx/>
                <a:buFontTx/>
                <a:buNone/>
              </a:pPr>
              <a:t>23</a:t>
            </a:fld>
            <a:endParaRPr lang="en-US" altLang="en-US">
              <a:solidFill>
                <a:srgbClr val="000000"/>
              </a:solidFill>
            </a:endParaRPr>
          </a:p>
        </p:txBody>
      </p:sp>
      <p:sp>
        <p:nvSpPr>
          <p:cNvPr id="8192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6A7A341-C398-413A-BCBB-E4F88B768930}" type="datetime1">
              <a:rPr lang="en-US" altLang="en-US" sz="1200" smtClean="0"/>
              <a:pPr>
                <a:spcBef>
                  <a:spcPct val="0"/>
                </a:spcBef>
                <a:buClrTx/>
                <a:buSzTx/>
                <a:buFontTx/>
                <a:buNone/>
              </a:pPr>
              <a:t>12/16/2016</a:t>
            </a:fld>
            <a:endParaRPr lang="en-US" altLang="en-US" sz="1200" smtClean="0"/>
          </a:p>
        </p:txBody>
      </p:sp>
      <p:sp>
        <p:nvSpPr>
          <p:cNvPr id="81926"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1927"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Pub 4491 - Tab 30-5 </a:t>
            </a:r>
          </a:p>
          <a:p>
            <a:pPr lvl="1"/>
            <a:r>
              <a:rPr lang="en-US" altLang="en-US" smtClean="0"/>
              <a:t>TIP: Taxpayers have the option to choose which taxpayer will claim the child.  Tiebreaker rules apply when the child is claimed by multiple taxpayers.</a:t>
            </a:r>
          </a:p>
          <a:p>
            <a:pPr lvl="1"/>
            <a:r>
              <a:rPr lang="en-US" altLang="en-US" smtClean="0"/>
              <a:t>List children from youngest to oldest in the software and …</a:t>
            </a:r>
          </a:p>
          <a:p>
            <a:pPr lvl="1"/>
            <a:r>
              <a:rPr lang="en-US" altLang="en-US" smtClean="0"/>
              <a:t>Conflict between Pub 4491 and TS Manual V4</a:t>
            </a:r>
          </a:p>
          <a:p>
            <a:pPr lvl="2"/>
            <a:r>
              <a:rPr lang="en-US" altLang="en-US" smtClean="0"/>
              <a:t>Pub 4491 says on 30-5  to </a:t>
            </a:r>
            <a:r>
              <a:rPr lang="en-US" altLang="en-US" i="1" smtClean="0"/>
              <a:t>check the EIC box.</a:t>
            </a:r>
            <a:endParaRPr lang="en-US" altLang="en-US" smtClean="0"/>
          </a:p>
          <a:p>
            <a:pPr lvl="2"/>
            <a:r>
              <a:rPr lang="en-US" altLang="en-US" smtClean="0"/>
              <a:t>TS Manual says: Check the EIC box on the information page  for Form 8862 to be completed for the qualifying child</a:t>
            </a:r>
          </a:p>
          <a:p>
            <a:pPr lvl="2"/>
            <a:r>
              <a:rPr lang="en-US" altLang="en-US" smtClean="0"/>
              <a:t>Checking that box means that the  taxpayer </a:t>
            </a:r>
            <a:r>
              <a:rPr lang="en-US" altLang="en-US" u="sng" smtClean="0"/>
              <a:t>won’t</a:t>
            </a:r>
            <a:r>
              <a:rPr lang="en-US" altLang="en-US" smtClean="0"/>
              <a:t> get EIC.</a:t>
            </a:r>
          </a:p>
        </p:txBody>
      </p:sp>
      <p:sp>
        <p:nvSpPr>
          <p:cNvPr id="829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29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BB853A3E-4968-4B92-AEDB-F59627D8517E}" type="datetime1">
              <a:rPr lang="en-US" altLang="en-US" sz="1200" smtClean="0"/>
              <a:pPr>
                <a:spcBef>
                  <a:spcPct val="0"/>
                </a:spcBef>
                <a:buClrTx/>
                <a:buSzTx/>
                <a:buFontTx/>
                <a:buNone/>
              </a:pPr>
              <a:t>12/16/2016</a:t>
            </a:fld>
            <a:endParaRPr lang="en-US" altLang="en-US" sz="1200" smtClean="0"/>
          </a:p>
        </p:txBody>
      </p:sp>
      <p:sp>
        <p:nvSpPr>
          <p:cNvPr id="8295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859FCC1F-DA36-4917-9B78-96BF3DF62A49}" type="slidenum">
              <a:rPr lang="en-US" altLang="en-US"/>
              <a:pPr>
                <a:spcBef>
                  <a:spcPct val="0"/>
                </a:spcBef>
                <a:buClrTx/>
                <a:buSzTx/>
                <a:buFontTx/>
                <a:buNone/>
              </a:pPr>
              <a:t>24</a:t>
            </a:fld>
            <a:endParaRPr lang="en-US" altLang="en-US"/>
          </a:p>
        </p:txBody>
      </p:sp>
      <p:sp>
        <p:nvSpPr>
          <p:cNvPr id="82951"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the check box  is to </a:t>
            </a:r>
            <a:r>
              <a:rPr lang="en-US" altLang="en-US" u="sng" smtClean="0"/>
              <a:t>NOT CLAIM the dependent for EIC purposes.</a:t>
            </a:r>
          </a:p>
          <a:p>
            <a:pPr lvl="1"/>
            <a:r>
              <a:rPr lang="en-US" altLang="en-US" smtClean="0"/>
              <a:t>This conflicts with Pub 4491 Tab 30-5 which says List children from youngest to oldest in the software AND </a:t>
            </a:r>
            <a:r>
              <a:rPr lang="en-US" altLang="en-US" b="1" i="1" smtClean="0"/>
              <a:t>check the EIC box.  </a:t>
            </a:r>
          </a:p>
          <a:p>
            <a:pPr lvl="2"/>
            <a:r>
              <a:rPr lang="en-US" altLang="en-US" b="1" smtClean="0"/>
              <a:t>Pub 4491  should say check the EIC box if the taxpayer does not qualify for EIC.</a:t>
            </a:r>
            <a:endParaRPr lang="en-US" altLang="en-US" smtClean="0"/>
          </a:p>
        </p:txBody>
      </p:sp>
      <p:sp>
        <p:nvSpPr>
          <p:cNvPr id="839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39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39782F1-37CD-410A-884D-B296C47B6ECA}" type="datetime1">
              <a:rPr lang="en-US" altLang="en-US" sz="1200" smtClean="0"/>
              <a:pPr>
                <a:spcBef>
                  <a:spcPct val="0"/>
                </a:spcBef>
                <a:buClrTx/>
                <a:buSzTx/>
                <a:buFontTx/>
                <a:buNone/>
              </a:pPr>
              <a:t>12/16/2016</a:t>
            </a:fld>
            <a:endParaRPr lang="en-US" altLang="en-US" sz="1200" smtClean="0"/>
          </a:p>
        </p:txBody>
      </p:sp>
      <p:sp>
        <p:nvSpPr>
          <p:cNvPr id="8397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61A91B7-A212-4C86-869B-E3F4FBAC6305}" type="slidenum">
              <a:rPr lang="en-US" altLang="en-US"/>
              <a:pPr>
                <a:spcBef>
                  <a:spcPct val="0"/>
                </a:spcBef>
                <a:buClrTx/>
                <a:buSzTx/>
                <a:buFontTx/>
                <a:buNone/>
              </a:pPr>
              <a:t>26</a:t>
            </a:fld>
            <a:endParaRPr lang="en-US" altLang="en-US"/>
          </a:p>
        </p:txBody>
      </p:sp>
      <p:sp>
        <p:nvSpPr>
          <p:cNvPr id="83975"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49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D2AD8E5-69A6-401C-8739-EAC85435F367}" type="datetime1">
              <a:rPr lang="en-US" altLang="en-US" sz="1200" smtClean="0"/>
              <a:pPr>
                <a:spcBef>
                  <a:spcPct val="0"/>
                </a:spcBef>
                <a:buClrTx/>
                <a:buSzTx/>
                <a:buFontTx/>
                <a:buNone/>
              </a:pPr>
              <a:t>12/16/2016</a:t>
            </a:fld>
            <a:endParaRPr lang="en-US" altLang="en-US" sz="1200" smtClean="0"/>
          </a:p>
        </p:txBody>
      </p:sp>
      <p:sp>
        <p:nvSpPr>
          <p:cNvPr id="8499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EC853C8F-9399-4443-B283-08150E8E3C07}" type="slidenum">
              <a:rPr lang="en-US" altLang="en-US"/>
              <a:pPr>
                <a:spcBef>
                  <a:spcPct val="0"/>
                </a:spcBef>
                <a:buClrTx/>
                <a:buSzTx/>
                <a:buFontTx/>
                <a:buNone/>
              </a:pPr>
              <a:t>27</a:t>
            </a:fld>
            <a:endParaRPr lang="en-US" altLang="en-US"/>
          </a:p>
        </p:txBody>
      </p:sp>
      <p:sp>
        <p:nvSpPr>
          <p:cNvPr id="84999"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the check box  is to </a:t>
            </a:r>
            <a:r>
              <a:rPr lang="en-US" altLang="en-US" u="sng" smtClean="0"/>
              <a:t>NOT CLAIM the dependent for EIC purposes.</a:t>
            </a:r>
          </a:p>
          <a:p>
            <a:pPr lvl="1"/>
            <a:r>
              <a:rPr lang="en-US" altLang="en-US" smtClean="0"/>
              <a:t>This conflicts with Pub 4491 Tab 30-5 which says List children from youngest to oldest in the software AND </a:t>
            </a:r>
            <a:r>
              <a:rPr lang="en-US" altLang="en-US" b="1" i="1" smtClean="0"/>
              <a:t>check the EIC box.  </a:t>
            </a:r>
          </a:p>
          <a:p>
            <a:pPr lvl="2"/>
            <a:r>
              <a:rPr lang="en-US" altLang="en-US" b="1" smtClean="0"/>
              <a:t>Pub 4491  should say check the EIC box if the taxpayer does not qualify for EIC.</a:t>
            </a:r>
            <a:endParaRPr lang="en-US" altLang="en-US" smtClean="0"/>
          </a:p>
        </p:txBody>
      </p:sp>
      <p:sp>
        <p:nvSpPr>
          <p:cNvPr id="839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39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39782F1-37CD-410A-884D-B296C47B6ECA}" type="datetime1">
              <a:rPr lang="en-US" altLang="en-US" sz="1200" smtClean="0"/>
              <a:pPr>
                <a:spcBef>
                  <a:spcPct val="0"/>
                </a:spcBef>
                <a:buClrTx/>
                <a:buSzTx/>
                <a:buFontTx/>
                <a:buNone/>
              </a:pPr>
              <a:t>12/16/2016</a:t>
            </a:fld>
            <a:endParaRPr lang="en-US" altLang="en-US" sz="1200" smtClean="0"/>
          </a:p>
        </p:txBody>
      </p:sp>
      <p:sp>
        <p:nvSpPr>
          <p:cNvPr id="8397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61A91B7-A212-4C86-869B-E3F4FBAC6305}" type="slidenum">
              <a:rPr lang="en-US" altLang="en-US"/>
              <a:pPr>
                <a:spcBef>
                  <a:spcPct val="0"/>
                </a:spcBef>
                <a:buClrTx/>
                <a:buSzTx/>
                <a:buFontTx/>
                <a:buNone/>
              </a:pPr>
              <a:t>28</a:t>
            </a:fld>
            <a:endParaRPr lang="en-US" altLang="en-US"/>
          </a:p>
        </p:txBody>
      </p:sp>
      <p:sp>
        <p:nvSpPr>
          <p:cNvPr id="83975"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49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D2AD8E5-69A6-401C-8739-EAC85435F367}" type="datetime1">
              <a:rPr lang="en-US" altLang="en-US" sz="1200" smtClean="0"/>
              <a:pPr>
                <a:spcBef>
                  <a:spcPct val="0"/>
                </a:spcBef>
                <a:buClrTx/>
                <a:buSzTx/>
                <a:buFontTx/>
                <a:buNone/>
              </a:pPr>
              <a:t>12/16/2016</a:t>
            </a:fld>
            <a:endParaRPr lang="en-US" altLang="en-US" sz="1200" smtClean="0"/>
          </a:p>
        </p:txBody>
      </p:sp>
      <p:sp>
        <p:nvSpPr>
          <p:cNvPr id="8499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EC853C8F-9399-4443-B283-08150E8E3C07}" type="slidenum">
              <a:rPr lang="en-US" altLang="en-US"/>
              <a:pPr>
                <a:spcBef>
                  <a:spcPct val="0"/>
                </a:spcBef>
                <a:buClrTx/>
                <a:buSzTx/>
                <a:buFontTx/>
                <a:buNone/>
              </a:pPr>
              <a:t>29</a:t>
            </a:fld>
            <a:endParaRPr lang="en-US" altLang="en-US"/>
          </a:p>
        </p:txBody>
      </p:sp>
      <p:sp>
        <p:nvSpPr>
          <p:cNvPr id="84999"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60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3B6AF4AD-4B2A-4885-8C29-1F9A928597A9}" type="datetime1">
              <a:rPr lang="en-US" altLang="en-US" sz="1200" smtClean="0"/>
              <a:pPr>
                <a:spcBef>
                  <a:spcPct val="0"/>
                </a:spcBef>
                <a:buClrTx/>
                <a:buSzTx/>
                <a:buFontTx/>
                <a:buNone/>
              </a:pPr>
              <a:t>12/16/2016</a:t>
            </a:fld>
            <a:endParaRPr lang="en-US" altLang="en-US" sz="1200" smtClean="0"/>
          </a:p>
        </p:txBody>
      </p:sp>
      <p:sp>
        <p:nvSpPr>
          <p:cNvPr id="8602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CF938089-F8BD-4E97-A81A-A7BE0F965A4B}" type="slidenum">
              <a:rPr lang="en-US" altLang="en-US"/>
              <a:pPr>
                <a:spcBef>
                  <a:spcPct val="0"/>
                </a:spcBef>
                <a:buClrTx/>
                <a:buSzTx/>
                <a:buFontTx/>
                <a:buNone/>
              </a:pPr>
              <a:t>30</a:t>
            </a:fld>
            <a:endParaRPr lang="en-US" altLang="en-US"/>
          </a:p>
        </p:txBody>
      </p:sp>
      <p:sp>
        <p:nvSpPr>
          <p:cNvPr id="86023"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Calibri" panose="020F0502020204030204" pitchFamily="34" charset="0"/>
              <a:buNone/>
            </a:pPr>
            <a:r>
              <a:rPr lang="en-US" altLang="en-US" smtClean="0"/>
              <a:t>Question 7: Yes if Unmarried</a:t>
            </a:r>
          </a:p>
          <a:p>
            <a:pPr marL="0" indent="0" eaLnBrk="1" hangingPunct="1">
              <a:spcBef>
                <a:spcPct val="0"/>
              </a:spcBef>
              <a:buFont typeface="Calibri" panose="020F0502020204030204" pitchFamily="34" charset="0"/>
              <a:buNone/>
            </a:pPr>
            <a:r>
              <a:rPr lang="en-US" altLang="en-US" smtClean="0"/>
              <a:t>Other questions may turn red as you answer these</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97DC2D29-FEA7-4F0A-9A19-7C91793424A5}" type="slidenum">
              <a:rPr lang="en-US" altLang="en-US"/>
              <a:pPr>
                <a:spcBef>
                  <a:spcPct val="0"/>
                </a:spcBef>
                <a:buClrTx/>
                <a:buSzTx/>
                <a:buFontTx/>
                <a:buNone/>
              </a:pPr>
              <a:t>31</a:t>
            </a:fld>
            <a:endParaRPr lang="en-US" altLang="en-US"/>
          </a:p>
        </p:txBody>
      </p:sp>
      <p:sp>
        <p:nvSpPr>
          <p:cNvPr id="8704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3137E42D-36E9-48BC-A8DA-C06C974619CB}" type="datetime1">
              <a:rPr lang="en-US" altLang="en-US" sz="1200" smtClean="0"/>
              <a:pPr>
                <a:spcBef>
                  <a:spcPct val="0"/>
                </a:spcBef>
                <a:buClrTx/>
                <a:buSzTx/>
                <a:buFontTx/>
                <a:buNone/>
              </a:pPr>
              <a:t>12/16/2016</a:t>
            </a:fld>
            <a:endParaRPr lang="en-US" altLang="en-US" sz="1200" smtClean="0"/>
          </a:p>
        </p:txBody>
      </p:sp>
      <p:sp>
        <p:nvSpPr>
          <p:cNvPr id="87046"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7047"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210D456-A95A-4D21-918D-29F5CD465822}" type="slidenum">
              <a:rPr lang="en-US" altLang="en-US"/>
              <a:pPr>
                <a:spcBef>
                  <a:spcPct val="0"/>
                </a:spcBef>
                <a:buClrTx/>
                <a:buSzTx/>
                <a:buFontTx/>
                <a:buNone/>
              </a:pPr>
              <a:t>3</a:t>
            </a:fld>
            <a:endParaRPr lang="en-US" altLang="en-US"/>
          </a:p>
        </p:txBody>
      </p:sp>
      <p:sp>
        <p:nvSpPr>
          <p:cNvPr id="624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D0D3B8B-A83C-4408-B1E6-F170D0FA5FEE}" type="datetime1">
              <a:rPr lang="en-US" altLang="en-US" sz="1200" smtClean="0"/>
              <a:pPr>
                <a:spcBef>
                  <a:spcPct val="0"/>
                </a:spcBef>
                <a:buClrTx/>
                <a:buSzTx/>
                <a:buFontTx/>
                <a:buNone/>
              </a:pPr>
              <a:t>12/16/2016</a:t>
            </a:fld>
            <a:endParaRPr lang="en-US" altLang="en-US" sz="1200" smtClean="0"/>
          </a:p>
        </p:txBody>
      </p:sp>
      <p:sp>
        <p:nvSpPr>
          <p:cNvPr id="62470"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2471"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80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7D46E80C-2B69-48E5-A641-1D2848297DEC}" type="datetime1">
              <a:rPr lang="en-US" altLang="en-US" sz="1200" smtClean="0"/>
              <a:pPr>
                <a:spcBef>
                  <a:spcPct val="0"/>
                </a:spcBef>
                <a:buClrTx/>
                <a:buSzTx/>
                <a:buFontTx/>
                <a:buNone/>
              </a:pPr>
              <a:t>12/16/2016</a:t>
            </a:fld>
            <a:endParaRPr lang="en-US" altLang="en-US" sz="1200" smtClean="0"/>
          </a:p>
        </p:txBody>
      </p:sp>
      <p:sp>
        <p:nvSpPr>
          <p:cNvPr id="8807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36899C0-A92A-43F5-8299-B3318F851AEA}" type="slidenum">
              <a:rPr lang="en-US" altLang="en-US"/>
              <a:pPr>
                <a:spcBef>
                  <a:spcPct val="0"/>
                </a:spcBef>
                <a:buClrTx/>
                <a:buSzTx/>
                <a:buFontTx/>
                <a:buNone/>
              </a:pPr>
              <a:t>32</a:t>
            </a:fld>
            <a:endParaRPr lang="en-US" altLang="en-US"/>
          </a:p>
        </p:txBody>
      </p:sp>
      <p:sp>
        <p:nvSpPr>
          <p:cNvPr id="88071"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EIC denied due to reckless or intentional disregard or EIC rules, taxpayer cannot claim EIC for 2 tax years.</a:t>
            </a:r>
          </a:p>
          <a:p>
            <a:pPr eaLnBrk="1" hangingPunct="1">
              <a:spcBef>
                <a:spcPct val="0"/>
              </a:spcBef>
            </a:pPr>
            <a:r>
              <a:rPr lang="en-US" altLang="en-US" smtClean="0"/>
              <a:t>If due to fraud, cannot claim EIC for 10 years.</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C19D8D2-75A9-451F-9640-BC36A41661D7}" type="slidenum">
              <a:rPr lang="en-US" altLang="en-US"/>
              <a:pPr>
                <a:spcBef>
                  <a:spcPct val="0"/>
                </a:spcBef>
                <a:buClrTx/>
                <a:buSzTx/>
                <a:buFontTx/>
                <a:buNone/>
              </a:pPr>
              <a:t>33</a:t>
            </a:fld>
            <a:endParaRPr lang="en-US" altLang="en-US"/>
          </a:p>
        </p:txBody>
      </p:sp>
      <p:sp>
        <p:nvSpPr>
          <p:cNvPr id="8909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AD78914F-E218-429C-9B6D-BB158A4EC75B}" type="datetime1">
              <a:rPr lang="en-US" altLang="en-US" sz="1200" smtClean="0"/>
              <a:pPr>
                <a:spcBef>
                  <a:spcPct val="0"/>
                </a:spcBef>
                <a:buClrTx/>
                <a:buSzTx/>
                <a:buFontTx/>
                <a:buNone/>
              </a:pPr>
              <a:t>12/16/2016</a:t>
            </a:fld>
            <a:endParaRPr lang="en-US" altLang="en-US" sz="1200" smtClean="0"/>
          </a:p>
        </p:txBody>
      </p:sp>
      <p:sp>
        <p:nvSpPr>
          <p:cNvPr id="89094"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8909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 Pub 4012 Tab I-pages 6-8 for worksheets</a:t>
            </a:r>
          </a:p>
        </p:txBody>
      </p:sp>
      <p:sp>
        <p:nvSpPr>
          <p:cNvPr id="901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011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32B8A760-B80E-44FD-A803-815D90DD2F50}" type="datetime1">
              <a:rPr lang="en-US" altLang="en-US" sz="1200" smtClean="0"/>
              <a:pPr>
                <a:spcBef>
                  <a:spcPct val="0"/>
                </a:spcBef>
                <a:buClrTx/>
                <a:buSzTx/>
                <a:buFontTx/>
                <a:buNone/>
              </a:pPr>
              <a:t>12/16/2016</a:t>
            </a:fld>
            <a:endParaRPr lang="en-US" altLang="en-US" sz="1200" smtClean="0"/>
          </a:p>
        </p:txBody>
      </p:sp>
      <p:sp>
        <p:nvSpPr>
          <p:cNvPr id="9011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8FB42DF6-D68D-4374-831F-3D24FCADDA25}" type="slidenum">
              <a:rPr lang="en-US" altLang="en-US"/>
              <a:pPr>
                <a:spcBef>
                  <a:spcPct val="0"/>
                </a:spcBef>
                <a:buClrTx/>
                <a:buSzTx/>
                <a:buFontTx/>
                <a:buNone/>
              </a:pPr>
              <a:t>38</a:t>
            </a:fld>
            <a:endParaRPr lang="en-US" altLang="en-US"/>
          </a:p>
        </p:txBody>
      </p:sp>
      <p:sp>
        <p:nvSpPr>
          <p:cNvPr id="90119"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Earned Income Credit </a:t>
            </a:r>
            <a:r>
              <a:rPr lang="en-US" dirty="0" err="1" smtClean="0"/>
              <a:t>EIC</a:t>
            </a:r>
            <a:r>
              <a:rPr lang="en-US" dirty="0" smtClean="0"/>
              <a:t> Checklist</a:t>
            </a:r>
            <a:endParaRPr lang="en-US" dirty="0"/>
          </a:p>
        </p:txBody>
      </p:sp>
      <p:sp>
        <p:nvSpPr>
          <p:cNvPr id="5" name="Date Placeholder 4"/>
          <p:cNvSpPr>
            <a:spLocks noGrp="1"/>
          </p:cNvSpPr>
          <p:nvPr>
            <p:ph type="dt" idx="11"/>
          </p:nvPr>
        </p:nvSpPr>
        <p:spPr/>
        <p:txBody>
          <a:bodyPr/>
          <a:lstStyle/>
          <a:p>
            <a:fld id="{3A895408-D451-47F1-A48D-F59C43769BD4}" type="datetime1">
              <a:rPr lang="en-US" smtClean="0"/>
              <a:t>12/16/2016</a:t>
            </a:fld>
            <a:endParaRPr lang="en-US"/>
          </a:p>
        </p:txBody>
      </p:sp>
      <p:sp>
        <p:nvSpPr>
          <p:cNvPr id="6" name="Slide Number Placeholder 5"/>
          <p:cNvSpPr>
            <a:spLocks noGrp="1"/>
          </p:cNvSpPr>
          <p:nvPr>
            <p:ph type="sldNum" sz="quarter" idx="12"/>
          </p:nvPr>
        </p:nvSpPr>
        <p:spPr/>
        <p:txBody>
          <a:bodyPr/>
          <a:lstStyle/>
          <a:p>
            <a:fld id="{493D3F23-AD5A-4D1A-94BD-79F15D43E731}" type="slidenum">
              <a:rPr lang="en-US" smtClean="0"/>
              <a:t>40</a:t>
            </a:fld>
            <a:endParaRPr lang="en-US"/>
          </a:p>
        </p:txBody>
      </p:sp>
      <p:sp>
        <p:nvSpPr>
          <p:cNvPr id="7" name="Footer Placeholder 6"/>
          <p:cNvSpPr>
            <a:spLocks noGrp="1"/>
          </p:cNvSpPr>
          <p:nvPr>
            <p:ph type="ftr" sz="quarter" idx="13"/>
          </p:nvPr>
        </p:nvSpPr>
        <p:spPr/>
        <p:txBody>
          <a:bodyPr/>
          <a:lstStyle/>
          <a:p>
            <a:r>
              <a:rPr lang="en-US" smtClean="0"/>
              <a:t>NTTC - TY 2016</a:t>
            </a:r>
            <a:endParaRPr lang="en-US"/>
          </a:p>
        </p:txBody>
      </p:sp>
    </p:spTree>
    <p:extLst>
      <p:ext uri="{BB962C8B-B14F-4D97-AF65-F5344CB8AC3E}">
        <p14:creationId xmlns:p14="http://schemas.microsoft.com/office/powerpoint/2010/main" val="3103791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EIC denied due to reckless or intentional disregard or EIC rules, taxpayer cannot claim EIC for 2 tax years.</a:t>
            </a:r>
          </a:p>
          <a:p>
            <a:pPr eaLnBrk="1" hangingPunct="1">
              <a:spcBef>
                <a:spcPct val="0"/>
              </a:spcBef>
            </a:pPr>
            <a:r>
              <a:rPr lang="en-US" altLang="en-US" smtClean="0"/>
              <a:t>If due to fraud, cannot claim EIC for 10 years.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1BE2F467-8806-401D-B7F3-379CD1F3D0AB}" type="slidenum">
              <a:rPr lang="en-US" altLang="en-US"/>
              <a:pPr>
                <a:spcBef>
                  <a:spcPct val="0"/>
                </a:spcBef>
                <a:buClrTx/>
                <a:buSzTx/>
                <a:buFontTx/>
                <a:buNone/>
              </a:pPr>
              <a:t>42</a:t>
            </a:fld>
            <a:endParaRPr lang="en-US" altLang="en-US"/>
          </a:p>
        </p:txBody>
      </p:sp>
      <p:sp>
        <p:nvSpPr>
          <p:cNvPr id="9114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F7486815-64B0-42A7-B76B-14BED569BF9D}" type="datetime1">
              <a:rPr lang="en-US" altLang="en-US" sz="1200" smtClean="0"/>
              <a:pPr>
                <a:spcBef>
                  <a:spcPct val="0"/>
                </a:spcBef>
                <a:buClrTx/>
                <a:buSzTx/>
                <a:buFontTx/>
                <a:buNone/>
              </a:pPr>
              <a:t>12/16/2016</a:t>
            </a:fld>
            <a:endParaRPr lang="en-US" altLang="en-US" sz="1200" smtClean="0"/>
          </a:p>
        </p:txBody>
      </p:sp>
      <p:sp>
        <p:nvSpPr>
          <p:cNvPr id="91142"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1143"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Calibri" panose="020F0502020204030204" pitchFamily="34" charset="0"/>
              <a:buNone/>
              <a:defRPr/>
            </a:pPr>
            <a:r>
              <a:rPr lang="en-US" dirty="0" smtClean="0"/>
              <a:t>Use Qualifying Child charts to find answers about QCs</a:t>
            </a:r>
          </a:p>
          <a:p>
            <a:pPr eaLnBrk="1" fontAlgn="auto" hangingPunct="1">
              <a:spcBef>
                <a:spcPts val="0"/>
              </a:spcBef>
              <a:spcAft>
                <a:spcPts val="0"/>
              </a:spcAft>
              <a:defRPr/>
            </a:pPr>
            <a:r>
              <a:rPr lang="en-US" dirty="0" smtClean="0"/>
              <a:t>Not as a dependent: he provides more than half of his support.</a:t>
            </a:r>
          </a:p>
          <a:p>
            <a:pPr eaLnBrk="1" fontAlgn="auto" hangingPunct="1">
              <a:spcBef>
                <a:spcPts val="0"/>
              </a:spcBef>
              <a:spcAft>
                <a:spcPts val="0"/>
              </a:spcAft>
              <a:defRPr/>
            </a:pPr>
            <a:r>
              <a:rPr lang="en-US" dirty="0" smtClean="0"/>
              <a:t>Yes for EIC: the support test does not apply.</a:t>
            </a: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B1BF5D2C-AF67-4601-9440-FDDF29E4444C}" type="slidenum">
              <a:rPr lang="en-US" altLang="en-US"/>
              <a:pPr>
                <a:spcBef>
                  <a:spcPct val="0"/>
                </a:spcBef>
                <a:buClrTx/>
                <a:buSzTx/>
                <a:buFontTx/>
                <a:buNone/>
              </a:pPr>
              <a:t>45</a:t>
            </a:fld>
            <a:endParaRPr lang="en-US" altLang="en-US"/>
          </a:p>
        </p:txBody>
      </p:sp>
      <p:sp>
        <p:nvSpPr>
          <p:cNvPr id="9216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41714E4-1C09-46BA-8864-885E812D27A3}" type="datetime1">
              <a:rPr lang="en-US" altLang="en-US" sz="1200" smtClean="0"/>
              <a:pPr>
                <a:spcBef>
                  <a:spcPct val="0"/>
                </a:spcBef>
                <a:buClrTx/>
                <a:buSzTx/>
                <a:buFontTx/>
                <a:buNone/>
              </a:pPr>
              <a:t>12/16/2016</a:t>
            </a:fld>
            <a:endParaRPr lang="en-US" altLang="en-US" sz="1200" smtClean="0"/>
          </a:p>
        </p:txBody>
      </p:sp>
      <p:sp>
        <p:nvSpPr>
          <p:cNvPr id="9216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216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7C5CBD16-0188-4A5E-BA3C-D0A793AA316B}" type="slidenum">
              <a:rPr lang="en-US" altLang="en-US"/>
              <a:pPr>
                <a:spcBef>
                  <a:spcPct val="0"/>
                </a:spcBef>
                <a:buClrTx/>
                <a:buSzTx/>
                <a:buFontTx/>
                <a:buNone/>
              </a:pPr>
              <a:t>46</a:t>
            </a:fld>
            <a:endParaRPr lang="en-US" altLang="en-US"/>
          </a:p>
        </p:txBody>
      </p:sp>
      <p:sp>
        <p:nvSpPr>
          <p:cNvPr id="9318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1FED0839-BE0F-44A2-B8E4-4ECC26C296E0}" type="datetime1">
              <a:rPr lang="en-US" altLang="en-US" sz="1200" smtClean="0"/>
              <a:pPr>
                <a:spcBef>
                  <a:spcPct val="0"/>
                </a:spcBef>
                <a:buClrTx/>
                <a:buSzTx/>
                <a:buFontTx/>
                <a:buNone/>
              </a:pPr>
              <a:t>12/16/2016</a:t>
            </a:fld>
            <a:endParaRPr lang="en-US" altLang="en-US" sz="1200" smtClean="0"/>
          </a:p>
        </p:txBody>
      </p:sp>
      <p:sp>
        <p:nvSpPr>
          <p:cNvPr id="93190"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3191"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Yes for dependency</a:t>
            </a:r>
          </a:p>
          <a:p>
            <a:pPr eaLnBrk="1" hangingPunct="1">
              <a:spcBef>
                <a:spcPct val="0"/>
              </a:spcBef>
            </a:pPr>
            <a:r>
              <a:rPr lang="en-US" altLang="en-US" smtClean="0"/>
              <a:t>No for EIC—must have social security numbers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9ACCA8E-1ECA-4E29-A283-64BFB2565BA6}" type="slidenum">
              <a:rPr lang="en-US" altLang="en-US"/>
              <a:pPr>
                <a:spcBef>
                  <a:spcPct val="0"/>
                </a:spcBef>
                <a:buClrTx/>
                <a:buSzTx/>
                <a:buFontTx/>
                <a:buNone/>
              </a:pPr>
              <a:t>47</a:t>
            </a:fld>
            <a:endParaRPr lang="en-US" altLang="en-US"/>
          </a:p>
        </p:txBody>
      </p:sp>
      <p:sp>
        <p:nvSpPr>
          <p:cNvPr id="9421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8B1135F6-7368-4B69-AA23-3DE6FC7AF31E}" type="datetime1">
              <a:rPr lang="en-US" altLang="en-US" sz="1200" smtClean="0"/>
              <a:pPr>
                <a:spcBef>
                  <a:spcPct val="0"/>
                </a:spcBef>
                <a:buClrTx/>
                <a:buSzTx/>
                <a:buFontTx/>
                <a:buNone/>
              </a:pPr>
              <a:t>12/16/2016</a:t>
            </a:fld>
            <a:endParaRPr lang="en-US" altLang="en-US" sz="1200" smtClean="0"/>
          </a:p>
        </p:txBody>
      </p:sp>
      <p:sp>
        <p:nvSpPr>
          <p:cNvPr id="94214"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421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No, MFJ disqualifies for dependency</a:t>
            </a:r>
          </a:p>
          <a:p>
            <a:pPr eaLnBrk="1" fontAlgn="auto" hangingPunct="1">
              <a:spcBef>
                <a:spcPts val="0"/>
              </a:spcBef>
              <a:spcAft>
                <a:spcPts val="0"/>
              </a:spcAft>
              <a:defRPr/>
            </a:pPr>
            <a:r>
              <a:rPr lang="en-US" dirty="0" smtClean="0"/>
              <a:t>No, if married, child must be a dependent.</a:t>
            </a:r>
          </a:p>
          <a:p>
            <a:pPr marL="0" indent="0" eaLnBrk="1" fontAlgn="auto" hangingPunct="1">
              <a:spcBef>
                <a:spcPts val="0"/>
              </a:spcBef>
              <a:spcAft>
                <a:spcPts val="0"/>
              </a:spcAft>
              <a:buFont typeface="Calibri" panose="020F0502020204030204" pitchFamily="34" charset="0"/>
              <a:buNone/>
              <a:defRPr/>
            </a:pPr>
            <a:r>
              <a:rPr lang="en-US" dirty="0" smtClean="0"/>
              <a:t>NOTE: If class is ready, discuss possibility of Susan and husband filing MFS. Could make a big difference in total refunds for the family.</a:t>
            </a:r>
            <a:endParaRPr 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A9C99C30-222A-4154-97A0-E28EC331E2E4}" type="slidenum">
              <a:rPr lang="en-US" altLang="en-US"/>
              <a:pPr>
                <a:spcBef>
                  <a:spcPct val="0"/>
                </a:spcBef>
                <a:buClrTx/>
                <a:buSzTx/>
                <a:buFontTx/>
                <a:buNone/>
              </a:pPr>
              <a:t>49</a:t>
            </a:fld>
            <a:endParaRPr lang="en-US" altLang="en-US"/>
          </a:p>
        </p:txBody>
      </p:sp>
      <p:sp>
        <p:nvSpPr>
          <p:cNvPr id="9523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91172376-62E4-414A-AFF8-946549DD5CDA}" type="datetime1">
              <a:rPr lang="en-US" altLang="en-US" sz="1200" smtClean="0"/>
              <a:pPr>
                <a:spcBef>
                  <a:spcPct val="0"/>
                </a:spcBef>
                <a:buClrTx/>
                <a:buSzTx/>
                <a:buFontTx/>
                <a:buNone/>
              </a:pPr>
              <a:t>12/16/2016</a:t>
            </a:fld>
            <a:endParaRPr lang="en-US" altLang="en-US" sz="1200" smtClean="0"/>
          </a:p>
        </p:txBody>
      </p:sp>
      <p:sp>
        <p:nvSpPr>
          <p:cNvPr id="9523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523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If class is ready, discuss possibility of Susan and husband filing MFS. Could make a big difference in total refunds for the family.</a:t>
            </a:r>
          </a:p>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EA82E479-A693-4E54-9687-C2462ECA57B4}" type="slidenum">
              <a:rPr lang="en-US" altLang="en-US"/>
              <a:pPr>
                <a:spcBef>
                  <a:spcPct val="0"/>
                </a:spcBef>
                <a:buClrTx/>
                <a:buSzTx/>
                <a:buFontTx/>
                <a:buNone/>
              </a:pPr>
              <a:t>50</a:t>
            </a:fld>
            <a:endParaRPr lang="en-US" altLang="en-US"/>
          </a:p>
        </p:txBody>
      </p:sp>
      <p:sp>
        <p:nvSpPr>
          <p:cNvPr id="9626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B517B6A3-C244-4948-8A6D-A89DC8FD6380}" type="datetime1">
              <a:rPr lang="en-US" altLang="en-US" sz="1200" smtClean="0"/>
              <a:pPr>
                <a:spcBef>
                  <a:spcPct val="0"/>
                </a:spcBef>
                <a:buClrTx/>
                <a:buSzTx/>
                <a:buFontTx/>
                <a:buNone/>
              </a:pPr>
              <a:t>12/16/2016</a:t>
            </a:fld>
            <a:endParaRPr lang="en-US" altLang="en-US" sz="1200" smtClean="0"/>
          </a:p>
        </p:txBody>
      </p:sp>
      <p:sp>
        <p:nvSpPr>
          <p:cNvPr id="96262"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6263"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Even if there is no tax liability (i.e. the taxpayer owes no money), the taxpayer can still receive a check from the IRS.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2C4FF41-A19C-4D95-82A9-A9BBD037F063}" type="slidenum">
              <a:rPr lang="en-US" altLang="en-US"/>
              <a:pPr>
                <a:spcBef>
                  <a:spcPct val="0"/>
                </a:spcBef>
                <a:buClrTx/>
                <a:buSzTx/>
                <a:buFontTx/>
                <a:buNone/>
              </a:pPr>
              <a:t>4</a:t>
            </a:fld>
            <a:endParaRPr lang="en-US" altLang="en-US"/>
          </a:p>
        </p:txBody>
      </p:sp>
      <p:sp>
        <p:nvSpPr>
          <p:cNvPr id="6349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2733DB77-FA24-4B31-94D6-910562D156BE}" type="datetime1">
              <a:rPr lang="en-US" altLang="en-US" sz="1200" smtClean="0"/>
              <a:pPr>
                <a:spcBef>
                  <a:spcPct val="0"/>
                </a:spcBef>
                <a:buClrTx/>
                <a:buSzTx/>
                <a:buFontTx/>
                <a:buNone/>
              </a:pPr>
              <a:t>12/16/2016</a:t>
            </a:fld>
            <a:endParaRPr lang="en-US" altLang="en-US" sz="1200" smtClean="0"/>
          </a:p>
        </p:txBody>
      </p:sp>
      <p:sp>
        <p:nvSpPr>
          <p:cNvPr id="63494"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349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Yes, without a child, must be between 25 and 65.</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D295CBA1-6789-4ECD-998E-C768891677BE}" type="slidenum">
              <a:rPr lang="en-US" altLang="en-US"/>
              <a:pPr>
                <a:spcBef>
                  <a:spcPct val="0"/>
                </a:spcBef>
                <a:buClrTx/>
                <a:buSzTx/>
                <a:buFontTx/>
                <a:buNone/>
              </a:pPr>
              <a:t>51</a:t>
            </a:fld>
            <a:endParaRPr lang="en-US" altLang="en-US"/>
          </a:p>
        </p:txBody>
      </p:sp>
      <p:sp>
        <p:nvSpPr>
          <p:cNvPr id="9728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D718B1A-EA2F-4822-8CA0-F3264A240714}" type="datetime1">
              <a:rPr lang="en-US" altLang="en-US" sz="1200" smtClean="0"/>
              <a:pPr>
                <a:spcBef>
                  <a:spcPct val="0"/>
                </a:spcBef>
                <a:buClrTx/>
                <a:buSzTx/>
                <a:buFontTx/>
                <a:buNone/>
              </a:pPr>
              <a:t>12/16/2016</a:t>
            </a:fld>
            <a:endParaRPr lang="en-US" altLang="en-US" sz="1200" smtClean="0"/>
          </a:p>
        </p:txBody>
      </p:sp>
      <p:sp>
        <p:nvSpPr>
          <p:cNvPr id="97286"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7287"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301A3BE7-370D-42F8-B91D-742BCCD77E4B}" type="slidenum">
              <a:rPr lang="en-US" altLang="en-US"/>
              <a:pPr>
                <a:spcBef>
                  <a:spcPct val="0"/>
                </a:spcBef>
                <a:buClrTx/>
                <a:buSzTx/>
                <a:buFontTx/>
                <a:buNone/>
              </a:pPr>
              <a:t>53</a:t>
            </a:fld>
            <a:endParaRPr lang="en-US" altLang="en-US"/>
          </a:p>
        </p:txBody>
      </p:sp>
      <p:sp>
        <p:nvSpPr>
          <p:cNvPr id="9830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EAD92A5-A3E8-410E-9183-3097EE7032E2}" type="datetime1">
              <a:rPr lang="en-US" altLang="en-US" sz="1200" smtClean="0"/>
              <a:pPr>
                <a:spcBef>
                  <a:spcPct val="0"/>
                </a:spcBef>
                <a:buClrTx/>
                <a:buSzTx/>
                <a:buFontTx/>
                <a:buNone/>
              </a:pPr>
              <a:t>12/16/2016</a:t>
            </a:fld>
            <a:endParaRPr lang="en-US" altLang="en-US" sz="1200" smtClean="0"/>
          </a:p>
        </p:txBody>
      </p:sp>
      <p:sp>
        <p:nvSpPr>
          <p:cNvPr id="98310"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8311"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993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067E8D0-51FB-4D61-BAB2-E24BF30C0F3A}" type="datetime1">
              <a:rPr lang="en-US" altLang="en-US" sz="1200" smtClean="0"/>
              <a:pPr>
                <a:spcBef>
                  <a:spcPct val="0"/>
                </a:spcBef>
                <a:buClrTx/>
                <a:buSzTx/>
                <a:buFontTx/>
                <a:buNone/>
              </a:pPr>
              <a:t>12/16/2016</a:t>
            </a:fld>
            <a:endParaRPr lang="en-US" altLang="en-US" sz="1200" smtClean="0"/>
          </a:p>
        </p:txBody>
      </p:sp>
      <p:sp>
        <p:nvSpPr>
          <p:cNvPr id="993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29074E3-065D-44BA-8786-C839C1C33110}" type="slidenum">
              <a:rPr lang="en-US" altLang="en-US"/>
              <a:pPr>
                <a:spcBef>
                  <a:spcPct val="0"/>
                </a:spcBef>
                <a:buClrTx/>
                <a:buSzTx/>
                <a:buFontTx/>
                <a:buNone/>
              </a:pPr>
              <a:t>55</a:t>
            </a:fld>
            <a:endParaRPr lang="en-US" altLang="en-US"/>
          </a:p>
        </p:txBody>
      </p:sp>
      <p:sp>
        <p:nvSpPr>
          <p:cNvPr id="99335"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Have earned income-</a:t>
            </a:r>
          </a:p>
          <a:p>
            <a:pPr lvl="1" eaLnBrk="1" hangingPunct="1">
              <a:spcBef>
                <a:spcPct val="0"/>
              </a:spcBef>
            </a:pPr>
            <a:r>
              <a:rPr lang="en-US" altLang="en-US" smtClean="0"/>
              <a:t>Pub 4491 – note 30-3: Self-employment is considered earned income</a:t>
            </a:r>
          </a:p>
          <a:p>
            <a:pPr lvl="2" eaLnBrk="1" hangingPunct="1">
              <a:spcBef>
                <a:spcPct val="0"/>
              </a:spcBef>
            </a:pPr>
            <a:r>
              <a:rPr lang="en-US" altLang="en-US" smtClean="0"/>
              <a:t>Income received for work while an inmate in a penal  institution must be entered as OTHER INCOME on Form 1040, line 21</a:t>
            </a:r>
          </a:p>
          <a:p>
            <a:pPr lvl="1" eaLnBrk="1" hangingPunct="1">
              <a:spcBef>
                <a:spcPct val="0"/>
              </a:spcBef>
            </a:pPr>
            <a:r>
              <a:rPr lang="en-US" altLang="en-US" smtClean="0"/>
              <a:t>AARP Tax-Aide does not use Schedule C-EZ; only Schedule C</a:t>
            </a:r>
          </a:p>
          <a:p>
            <a:pPr eaLnBrk="1" hangingPunct="1">
              <a:spcBef>
                <a:spcPct val="0"/>
              </a:spcBef>
            </a:pPr>
            <a:r>
              <a:rPr lang="en-US" altLang="en-US" smtClean="0"/>
              <a:t>Total income below certain thresholds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F255941-1D2A-4553-8E8E-B9AD4574E143}" type="slidenum">
              <a:rPr lang="en-US" altLang="en-US"/>
              <a:pPr>
                <a:spcBef>
                  <a:spcPct val="0"/>
                </a:spcBef>
                <a:buClrTx/>
                <a:buSzTx/>
                <a:buFontTx/>
                <a:buNone/>
              </a:pPr>
              <a:t>6</a:t>
            </a:fld>
            <a:endParaRPr lang="en-US" altLang="en-US"/>
          </a:p>
        </p:txBody>
      </p:sp>
      <p:sp>
        <p:nvSpPr>
          <p:cNvPr id="6451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F6F04AF-3B39-4F2C-B7E6-3FC485C16992}" type="datetime1">
              <a:rPr lang="en-US" altLang="en-US" sz="1200" smtClean="0"/>
              <a:pPr>
                <a:spcBef>
                  <a:spcPct val="0"/>
                </a:spcBef>
                <a:buClrTx/>
                <a:buSzTx/>
                <a:buFontTx/>
                <a:buNone/>
              </a:pPr>
              <a:t>12/16/2016</a:t>
            </a:fld>
            <a:endParaRPr lang="en-US" altLang="en-US" sz="1200" smtClean="0"/>
          </a:p>
        </p:txBody>
      </p:sp>
      <p:sp>
        <p:nvSpPr>
          <p:cNvPr id="64518"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4519"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D4685861-2433-4A4E-B3C2-69FDAF336487}" type="datetime1">
              <a:rPr lang="en-US" altLang="en-US" sz="1200" smtClean="0"/>
              <a:pPr>
                <a:spcBef>
                  <a:spcPct val="0"/>
                </a:spcBef>
                <a:buClrTx/>
                <a:buSzTx/>
                <a:buFontTx/>
                <a:buNone/>
              </a:pPr>
              <a:t>12/16/2016</a:t>
            </a:fld>
            <a:endParaRPr lang="en-US" altLang="en-US" sz="1200" smtClean="0"/>
          </a:p>
        </p:txBody>
      </p:sp>
      <p:sp>
        <p:nvSpPr>
          <p:cNvPr id="6554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F03984A-DACB-4A4F-BB24-F32EBC3441E4}" type="slidenum">
              <a:rPr lang="en-US" altLang="en-US"/>
              <a:pPr>
                <a:spcBef>
                  <a:spcPct val="0"/>
                </a:spcBef>
                <a:buClrTx/>
                <a:buSzTx/>
                <a:buFontTx/>
                <a:buNone/>
              </a:pPr>
              <a:t>7</a:t>
            </a:fld>
            <a:endParaRPr lang="en-US" altLang="en-US"/>
          </a:p>
        </p:txBody>
      </p:sp>
      <p:sp>
        <p:nvSpPr>
          <p:cNvPr id="65543"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 sure you find out about ANY family members who lived with them</a:t>
            </a:r>
          </a:p>
          <a:p>
            <a:r>
              <a:rPr lang="en-US" altLang="en-US" smtClean="0"/>
              <a:t>Avoid questions which require YES/NO answers. Asking </a:t>
            </a:r>
            <a:r>
              <a:rPr lang="en-US" altLang="en-US" i="1" smtClean="0"/>
              <a:t>who else lived with the taxpayer last year</a:t>
            </a:r>
            <a:r>
              <a:rPr lang="en-US" altLang="en-US" smtClean="0"/>
              <a:t> assumes that there will be an answer other than YES or NO.</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88E2D82-9F0E-490F-8BEA-C2FE4DA413B4}" type="slidenum">
              <a:rPr lang="en-US" altLang="en-US"/>
              <a:pPr>
                <a:spcBef>
                  <a:spcPct val="0"/>
                </a:spcBef>
                <a:buClrTx/>
                <a:buSzTx/>
                <a:buFontTx/>
                <a:buNone/>
              </a:pPr>
              <a:t>8</a:t>
            </a:fld>
            <a:endParaRPr lang="en-US" altLang="en-US"/>
          </a:p>
        </p:txBody>
      </p:sp>
      <p:sp>
        <p:nvSpPr>
          <p:cNvPr id="6656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742504A9-8B02-4209-B35B-7D21F092A686}" type="datetime1">
              <a:rPr lang="en-US" altLang="en-US" sz="1200" smtClean="0"/>
              <a:pPr>
                <a:spcBef>
                  <a:spcPct val="0"/>
                </a:spcBef>
                <a:buClrTx/>
                <a:buSzTx/>
                <a:buFontTx/>
                <a:buNone/>
              </a:pPr>
              <a:t>12/16/2016</a:t>
            </a:fld>
            <a:endParaRPr lang="en-US" altLang="en-US" sz="1200" smtClean="0"/>
          </a:p>
        </p:txBody>
      </p:sp>
      <p:sp>
        <p:nvSpPr>
          <p:cNvPr id="66566"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6567"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C69C4BA2-F78B-409A-938D-ED8BD418A7B8}" type="slidenum">
              <a:rPr lang="en-US" altLang="en-US"/>
              <a:pPr>
                <a:spcBef>
                  <a:spcPct val="0"/>
                </a:spcBef>
                <a:buClrTx/>
                <a:buSzTx/>
                <a:buFontTx/>
                <a:buNone/>
              </a:pPr>
              <a:t>9</a:t>
            </a:fld>
            <a:endParaRPr lang="en-US" altLang="en-US"/>
          </a:p>
        </p:txBody>
      </p:sp>
      <p:sp>
        <p:nvSpPr>
          <p:cNvPr id="6758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1DC58901-6AC0-41FE-801F-A47627C4A527}" type="datetime1">
              <a:rPr lang="en-US" altLang="en-US" sz="1200" smtClean="0"/>
              <a:pPr>
                <a:spcBef>
                  <a:spcPct val="0"/>
                </a:spcBef>
                <a:buClrTx/>
                <a:buSzTx/>
                <a:buFontTx/>
                <a:buNone/>
              </a:pPr>
              <a:t>12/16/2016</a:t>
            </a:fld>
            <a:endParaRPr lang="en-US" altLang="en-US" sz="1200" smtClean="0"/>
          </a:p>
        </p:txBody>
      </p:sp>
      <p:sp>
        <p:nvSpPr>
          <p:cNvPr id="67590"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7591"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EF79074-6D3D-4D09-A160-49384EC3F474}" type="slidenum">
              <a:rPr lang="en-US" altLang="en-US"/>
              <a:pPr>
                <a:spcBef>
                  <a:spcPct val="0"/>
                </a:spcBef>
                <a:buClrTx/>
                <a:buSzTx/>
                <a:buFontTx/>
                <a:buNone/>
              </a:pPr>
              <a:t>10</a:t>
            </a:fld>
            <a:endParaRPr lang="en-US" altLang="en-US"/>
          </a:p>
        </p:txBody>
      </p:sp>
      <p:sp>
        <p:nvSpPr>
          <p:cNvPr id="6861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790E387C-E653-431B-AE4D-D31527225DFA}" type="datetime1">
              <a:rPr lang="en-US" altLang="en-US" sz="1200" smtClean="0"/>
              <a:pPr>
                <a:spcBef>
                  <a:spcPct val="0"/>
                </a:spcBef>
                <a:buClrTx/>
                <a:buSzTx/>
                <a:buFontTx/>
                <a:buNone/>
              </a:pPr>
              <a:t>12/16/2016</a:t>
            </a:fld>
            <a:endParaRPr lang="en-US" altLang="en-US" sz="1200" smtClean="0"/>
          </a:p>
        </p:txBody>
      </p:sp>
      <p:sp>
        <p:nvSpPr>
          <p:cNvPr id="68614"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mtClean="0"/>
              <a:t>Earned Income Credit</a:t>
            </a:r>
          </a:p>
        </p:txBody>
      </p:sp>
      <p:sp>
        <p:nvSpPr>
          <p:cNvPr id="6861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smtClean="0"/>
              <a:t>National Tax Training Committee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3718848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EC55888C-33B3-4ECD-8A58-3D8633031EC8}" type="slidenum">
              <a:rPr lang="en-US" altLang="en-US" smtClean="0"/>
              <a:pPr/>
              <a:t>‹#›</a:t>
            </a:fld>
            <a:endParaRPr lang="en-US" altLang="en-US"/>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103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fld id="{F53F0674-2BB3-4C21-85C3-F97EAAA5C94A}" type="slidenum">
              <a:rPr lang="en-US" altLang="en-US" smtClean="0"/>
              <a:pPr/>
              <a:t>‹#›</a:t>
            </a:fld>
            <a:endParaRPr lang="en-US" altLang="en-US"/>
          </a:p>
        </p:txBody>
      </p:sp>
    </p:spTree>
    <p:extLst>
      <p:ext uri="{BB962C8B-B14F-4D97-AF65-F5344CB8AC3E}">
        <p14:creationId xmlns:p14="http://schemas.microsoft.com/office/powerpoint/2010/main" val="249804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1" name="Slide Number Placeholder 10"/>
          <p:cNvSpPr>
            <a:spLocks noGrp="1"/>
          </p:cNvSpPr>
          <p:nvPr>
            <p:ph type="sldNum" sz="quarter" idx="11"/>
          </p:nvPr>
        </p:nvSpPr>
        <p:spPr/>
        <p:txBody>
          <a:bodyPr/>
          <a:lstStyle/>
          <a:p>
            <a:fld id="{A1EAE33D-2C2E-407E-B6CD-3F0B0A0B382F}" type="slidenum">
              <a:rPr lang="en-US" altLang="en-US" smtClean="0"/>
              <a:pPr/>
              <a:t>‹#›</a:t>
            </a:fld>
            <a:endParaRPr lang="en-US" altLang="en-US"/>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757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fld id="{DE96DFB1-515C-4C1E-B768-A4EDE2494FD8}" type="slidenum">
              <a:rPr lang="en-US" altLang="en-US" smtClean="0"/>
              <a:pPr/>
              <a:t>‹#›</a:t>
            </a:fld>
            <a:endParaRPr lang="en-US" alt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64080691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fld id="{DE96DFB1-515C-4C1E-B768-A4EDE2494FD8}" type="slidenum">
              <a:rPr lang="en-US" altLang="en-US" smtClean="0"/>
              <a:pPr/>
              <a:t>‹#›</a:t>
            </a:fld>
            <a:endParaRPr lang="en-US" alt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185473968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B2DDEBA4-251E-475C-8A19-C3D06A768B8C}" type="slidenum">
              <a:rPr lang="en-US" altLang="en-US" smtClean="0"/>
              <a:pPr/>
              <a:t>‹#›</a:t>
            </a:fld>
            <a:endParaRPr lang="en-US" altLang="en-US"/>
          </a:p>
        </p:txBody>
      </p:sp>
    </p:spTree>
    <p:extLst>
      <p:ext uri="{BB962C8B-B14F-4D97-AF65-F5344CB8AC3E}">
        <p14:creationId xmlns:p14="http://schemas.microsoft.com/office/powerpoint/2010/main" val="251392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BEDD3732-957D-4352-AF6F-3ACBBDDE2969}" type="slidenum">
              <a:rPr lang="en-US" altLang="en-US" smtClean="0"/>
              <a:pPr/>
              <a:t>‹#›</a:t>
            </a:fld>
            <a:endParaRPr lang="en-US" altLang="en-US"/>
          </a:p>
        </p:txBody>
      </p:sp>
    </p:spTree>
    <p:extLst>
      <p:ext uri="{BB962C8B-B14F-4D97-AF65-F5344CB8AC3E}">
        <p14:creationId xmlns:p14="http://schemas.microsoft.com/office/powerpoint/2010/main" val="206655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DE96DFB1-515C-4C1E-B768-A4EDE2494FD8}" type="slidenum">
              <a:rPr lang="en-US" altLang="en-US" smtClean="0"/>
              <a:pPr/>
              <a:t>‹#›</a:t>
            </a:fld>
            <a:endParaRPr lang="en-US" altLang="en-US"/>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3396074481"/>
      </p:ext>
    </p:extLst>
  </p:cSld>
  <p:clrMap bg1="lt1" tx1="dk1" bg2="lt2" tx2="dk2" accent1="accent1" accent2="accent2" accent3="accent3" accent4="accent4" accent5="accent5" accent6="accent6" hlink="hlink" folHlink="folHlink"/>
  <p:sldLayoutIdLst>
    <p:sldLayoutId id="2147485424" r:id="rId1"/>
    <p:sldLayoutId id="2147485425" r:id="rId2"/>
    <p:sldLayoutId id="2147485426" r:id="rId3"/>
    <p:sldLayoutId id="2147485427" r:id="rId4"/>
    <p:sldLayoutId id="2147485428" r:id="rId5"/>
    <p:sldLayoutId id="2147485429" r:id="rId6"/>
    <p:sldLayoutId id="2147485430" r:id="rId7"/>
    <p:sldLayoutId id="2147485431" r:id="rId8"/>
  </p:sldLayoutIdLst>
  <p:timing>
    <p:tnLst>
      <p:par>
        <p:cTn id="1" dur="indefinite" restart="never" nodeType="tmRoot"/>
      </p:par>
    </p:tnLst>
  </p:timing>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Calibri" panose="020F050202020403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44">
          <p15:clr>
            <a:srgbClr val="F26B43"/>
          </p15:clr>
        </p15:guide>
        <p15:guide id="2" pos="384">
          <p15:clr>
            <a:srgbClr val="F26B43"/>
          </p15:clr>
        </p15:guide>
        <p15:guide id="3" orient="horz" pos="1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microsoft.com/office/2007/relationships/hdphoto" Target="../media/hdphoto13.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microsoft.com/office/2007/relationships/hdphoto" Target="../media/hdphoto14.wdp"/></Relationships>
</file>

<file path=ppt/slides/_rels/slide4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cid:image015.png@01CEAD7B.7EC49C40"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cid:image005.png@01CEAD7B.7EC49C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r>
              <a:rPr lang="en-US" altLang="en-US" dirty="0" smtClean="0"/>
              <a:t>Earned Income Credit</a:t>
            </a:r>
          </a:p>
        </p:txBody>
      </p:sp>
      <p:sp>
        <p:nvSpPr>
          <p:cNvPr id="11267" name="Subtitle 2"/>
          <p:cNvSpPr>
            <a:spLocks noGrp="1"/>
          </p:cNvSpPr>
          <p:nvPr>
            <p:ph type="subTitle" idx="1"/>
          </p:nvPr>
        </p:nvSpPr>
        <p:spPr/>
        <p:txBody>
          <a:bodyPr/>
          <a:lstStyle/>
          <a:p>
            <a:r>
              <a:rPr lang="en-US" altLang="en-US" dirty="0" smtClean="0"/>
              <a:t>Pub 4491 – Part 7 – Lesson 30 Pub 4012 – Tab I</a:t>
            </a:r>
          </a:p>
          <a:p>
            <a:endParaRPr lang="en-US" altLang="en-US" dirty="0" smtClean="0"/>
          </a:p>
        </p:txBody>
      </p:sp>
      <p:sp>
        <p:nvSpPr>
          <p:cNvPr id="6" name="Title 1"/>
          <p:cNvSpPr txBox="1">
            <a:spLocks/>
          </p:cNvSpPr>
          <p:nvPr/>
        </p:nvSpPr>
        <p:spPr>
          <a:xfrm>
            <a:off x="990600" y="1066800"/>
            <a:ext cx="7162800" cy="2387600"/>
          </a:xfrm>
          <a:prstGeom prst="rect">
            <a:avLst/>
          </a:prstGeom>
          <a:solidFill>
            <a:srgbClr val="67202F"/>
          </a:solidFill>
        </p:spPr>
        <p:txBody>
          <a:bodyPr vert="horz" lIns="91440" tIns="45720" rIns="91440" bIns="45720" rtlCol="0" anchor="ctr" anchorCtr="0">
            <a:normAutofit/>
          </a:bodyPr>
          <a:lstStyle>
            <a:lvl1pPr marL="55563" indent="0" algn="ctr" defTabSz="914400" rtl="0" eaLnBrk="1" latinLnBrk="0" hangingPunct="1">
              <a:lnSpc>
                <a:spcPct val="90000"/>
              </a:lnSpc>
              <a:spcBef>
                <a:spcPct val="0"/>
              </a:spcBef>
              <a:buNone/>
              <a:defRPr sz="6000" b="1" kern="1200">
                <a:solidFill>
                  <a:schemeClr val="bg1"/>
                </a:solidFill>
                <a:latin typeface="+mn-lt"/>
                <a:ea typeface="Verdana" panose="020B0604030504040204" pitchFamily="34" charset="0"/>
                <a:cs typeface="Verdana" panose="020B0604030504040204" pitchFamily="34" charset="0"/>
              </a:defRPr>
            </a:lvl1pPr>
          </a:lstStyle>
          <a:p>
            <a:pPr fontAlgn="auto">
              <a:spcAft>
                <a:spcPts val="0"/>
              </a:spcAft>
            </a:pPr>
            <a:r>
              <a:rPr lang="en-US" altLang="en-US" dirty="0" smtClean="0">
                <a:cs typeface="Calibri" panose="020F0502020204030204" pitchFamily="34" charset="0"/>
              </a:rPr>
              <a:t>Earned Income Credit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Guide Tab I</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20486"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96FE54-D1D2-411C-A841-7D0B965C22A5}" type="slidenum">
              <a:rPr lang="en-US" altLang="en-US" smtClean="0"/>
              <a:pPr/>
              <a:t>10</a:t>
            </a:fld>
            <a:endParaRPr lang="en-US" altLang="en-US"/>
          </a:p>
        </p:txBody>
      </p:sp>
      <p:sp>
        <p:nvSpPr>
          <p:cNvPr id="5" name="Content Placeholder 4"/>
          <p:cNvSpPr>
            <a:spLocks noGrp="1"/>
          </p:cNvSpPr>
          <p:nvPr>
            <p:ph sz="quarter" idx="12"/>
          </p:nvPr>
        </p:nvSpPr>
        <p:spPr/>
        <p:txBody>
          <a:bodyPr/>
          <a:lstStyle/>
          <a:p>
            <a:r>
              <a:rPr lang="en-US" dirty="0" smtClean="0"/>
              <a:t>Open to Tab I-2</a:t>
            </a:r>
          </a:p>
          <a:p>
            <a:pPr marL="0" indent="0" algn="ctr">
              <a:buNone/>
            </a:pPr>
            <a:endParaRPr lang="en-US" dirty="0"/>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61" r="3104"/>
          <a:stretch/>
        </p:blipFill>
        <p:spPr>
          <a:xfrm>
            <a:off x="685800" y="3048000"/>
            <a:ext cx="7772400" cy="2514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Everyone</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150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2DF552-E5C3-46D2-960A-880A45714296}" type="slidenum">
              <a:rPr lang="en-US" altLang="en-US" smtClean="0"/>
              <a:pPr/>
              <a:t>11</a:t>
            </a:fld>
            <a:endParaRPr lang="en-US" altLang="en-US"/>
          </a:p>
        </p:txBody>
      </p:sp>
      <p:sp>
        <p:nvSpPr>
          <p:cNvPr id="3" name="Content Placeholder 2"/>
          <p:cNvSpPr>
            <a:spLocks noGrp="1"/>
          </p:cNvSpPr>
          <p:nvPr>
            <p:ph sz="quarter" idx="12"/>
          </p:nvPr>
        </p:nvSpPr>
        <p:spPr/>
        <p:txBody>
          <a:bodyPr>
            <a:normAutofit fontScale="62500" lnSpcReduction="20000"/>
          </a:bodyPr>
          <a:lstStyle/>
          <a:p>
            <a:r>
              <a:rPr lang="en-US" altLang="en-US" dirty="0" smtClean="0"/>
              <a:t>Taxpayer(s) and Qualified Child must have SSNs—not ITINs</a:t>
            </a:r>
            <a:r>
              <a:rPr lang="en-US" altLang="en-US" dirty="0" smtClean="0">
                <a:solidFill>
                  <a:srgbClr val="FF0000"/>
                </a:solidFill>
              </a:rPr>
              <a:t>*</a:t>
            </a:r>
            <a:r>
              <a:rPr lang="en-US" altLang="en-US" sz="2600" dirty="0" smtClean="0">
                <a:solidFill>
                  <a:srgbClr val="FF0000"/>
                </a:solidFill>
              </a:rPr>
              <a:t>See tip from 4491 pg. 3-2 below</a:t>
            </a:r>
            <a:endParaRPr lang="en-US" altLang="en-US" dirty="0" smtClean="0">
              <a:solidFill>
                <a:srgbClr val="FF0000"/>
              </a:solidFill>
            </a:endParaRPr>
          </a:p>
          <a:p>
            <a:r>
              <a:rPr lang="en-US" altLang="en-US" dirty="0" smtClean="0"/>
              <a:t>Taxpayer cannot file MFS</a:t>
            </a:r>
          </a:p>
          <a:p>
            <a:r>
              <a:rPr lang="en-US" altLang="en-US" dirty="0" smtClean="0"/>
              <a:t>Must be US citizen or resident alien all year</a:t>
            </a:r>
          </a:p>
          <a:p>
            <a:r>
              <a:rPr lang="en-US" altLang="en-US" dirty="0" smtClean="0"/>
              <a:t>Cannot exclude foreign earned income – Form 2555</a:t>
            </a:r>
          </a:p>
          <a:p>
            <a:r>
              <a:rPr lang="en-US" altLang="en-US" dirty="0" smtClean="0"/>
              <a:t>Taxpayer’s maximum investment income = $3,400</a:t>
            </a:r>
          </a:p>
          <a:p>
            <a:r>
              <a:rPr lang="en-US" altLang="en-US" dirty="0" smtClean="0"/>
              <a:t>Taxpayer cannot be a Qualified Child of another taxpayer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if Taxpayer has a QC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25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366026-9E53-4CCF-B489-9334E5BA8F7C}" type="slidenum">
              <a:rPr lang="en-US" altLang="en-US" smtClean="0"/>
              <a:pPr/>
              <a:t>12</a:t>
            </a:fld>
            <a:endParaRPr lang="en-US" altLang="en-US"/>
          </a:p>
        </p:txBody>
      </p:sp>
      <p:sp>
        <p:nvSpPr>
          <p:cNvPr id="3" name="Content Placeholder 2"/>
          <p:cNvSpPr>
            <a:spLocks noGrp="1"/>
          </p:cNvSpPr>
          <p:nvPr>
            <p:ph sz="quarter" idx="12"/>
          </p:nvPr>
        </p:nvSpPr>
        <p:spPr/>
        <p:txBody>
          <a:bodyPr>
            <a:normAutofit fontScale="85000" lnSpcReduction="10000"/>
          </a:bodyPr>
          <a:lstStyle/>
          <a:p>
            <a:r>
              <a:rPr lang="en-US" altLang="en-US" dirty="0" smtClean="0"/>
              <a:t>Child must meet tests:</a:t>
            </a:r>
          </a:p>
          <a:p>
            <a:pPr lvl="1"/>
            <a:r>
              <a:rPr lang="en-US" altLang="en-US" dirty="0" smtClean="0"/>
              <a:t>Relationship</a:t>
            </a:r>
          </a:p>
          <a:p>
            <a:pPr lvl="1"/>
            <a:r>
              <a:rPr lang="en-US" altLang="en-US" dirty="0" smtClean="0"/>
              <a:t>Age</a:t>
            </a:r>
          </a:p>
          <a:p>
            <a:pPr lvl="1"/>
            <a:r>
              <a:rPr lang="en-US" altLang="en-US" dirty="0" smtClean="0"/>
              <a:t>Residency</a:t>
            </a:r>
          </a:p>
          <a:p>
            <a:pPr lvl="1"/>
            <a:r>
              <a:rPr lang="en-US" altLang="en-US" dirty="0" smtClean="0"/>
              <a:t>Not filing MFJ</a:t>
            </a:r>
          </a:p>
          <a:p>
            <a:r>
              <a:rPr lang="en-US" altLang="en-US" dirty="0" smtClean="0"/>
              <a:t>If married, child must be a dependent</a:t>
            </a:r>
          </a:p>
          <a:p>
            <a:r>
              <a:rPr lang="en-US" altLang="en-US" dirty="0" smtClean="0"/>
              <a:t>Note: Support test does not apply</a:t>
            </a:r>
          </a:p>
          <a:p>
            <a:endParaRPr lang="en-US" altLang="en-US" dirty="0" smtClean="0"/>
          </a:p>
          <a:p>
            <a:endParaRPr lang="en-US" altLang="en-US" dirty="0" smtClean="0"/>
          </a:p>
          <a:p>
            <a:pPr lvl="1"/>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if Taxpayer does not have a QC</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355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D4C2652-F95C-4171-A22C-02665E156804}" type="slidenum">
              <a:rPr lang="en-US" altLang="en-US" smtClean="0"/>
              <a:pPr/>
              <a:t>13</a:t>
            </a:fld>
            <a:endParaRPr lang="en-US" altLang="en-US"/>
          </a:p>
        </p:txBody>
      </p:sp>
      <p:sp>
        <p:nvSpPr>
          <p:cNvPr id="3" name="Content Placeholder 2"/>
          <p:cNvSpPr>
            <a:spLocks noGrp="1"/>
          </p:cNvSpPr>
          <p:nvPr>
            <p:ph sz="quarter" idx="12"/>
          </p:nvPr>
        </p:nvSpPr>
        <p:spPr/>
        <p:txBody>
          <a:bodyPr>
            <a:normAutofit lnSpcReduction="10000"/>
          </a:bodyPr>
          <a:lstStyle/>
          <a:p>
            <a:r>
              <a:rPr lang="en-US" altLang="en-US" dirty="0" smtClean="0"/>
              <a:t>Must be at least 25 and under 65 as of December 31</a:t>
            </a:r>
          </a:p>
          <a:p>
            <a:r>
              <a:rPr lang="en-US" altLang="en-US" dirty="0" smtClean="0"/>
              <a:t>Cannot be dependent of another taxpayer</a:t>
            </a:r>
          </a:p>
          <a:p>
            <a:r>
              <a:rPr lang="en-US" altLang="en-US" dirty="0" smtClean="0"/>
              <a:t>Must have lived in US more than half the year</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Earned income for </a:t>
            </a:r>
            <a:r>
              <a:rPr lang="en-US" dirty="0" err="1" smtClean="0"/>
              <a:t>EIC</a:t>
            </a:r>
            <a:r>
              <a:rPr lang="en-US" dirty="0" smtClean="0">
                <a:solidFill>
                  <a:srgbClr val="FF0000"/>
                </a:solidFill>
              </a:rPr>
              <a:t>*</a:t>
            </a:r>
            <a:endParaRPr lang="en-US" dirty="0">
              <a:solidFill>
                <a:srgbClr val="FF0000"/>
              </a:solidFill>
            </a:endParaRP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2458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39BD76-6398-48C4-B1DE-066E09ABF35C}" type="slidenum">
              <a:rPr lang="en-US" altLang="en-US" smtClean="0"/>
              <a:pPr/>
              <a:t>14</a:t>
            </a:fld>
            <a:endParaRPr lang="en-US" altLang="en-US"/>
          </a:p>
        </p:txBody>
      </p:sp>
      <p:sp>
        <p:nvSpPr>
          <p:cNvPr id="24579" name="Content Placeholder 2"/>
          <p:cNvSpPr>
            <a:spLocks noGrp="1"/>
          </p:cNvSpPr>
          <p:nvPr>
            <p:ph sz="quarter" idx="4294967295"/>
          </p:nvPr>
        </p:nvSpPr>
        <p:spPr>
          <a:xfrm>
            <a:off x="228600" y="1812925"/>
            <a:ext cx="2438400" cy="855663"/>
          </a:xfrm>
        </p:spPr>
        <p:txBody>
          <a:bodyPr/>
          <a:lstStyle/>
          <a:p>
            <a:pPr marL="53975" indent="0" eaLnBrk="1" hangingPunct="1">
              <a:buFont typeface="Calibri" panose="020F0502020204030204" pitchFamily="34" charset="0"/>
              <a:buNone/>
            </a:pPr>
            <a:r>
              <a:rPr lang="en-US" altLang="en-US" sz="2400" dirty="0" smtClean="0"/>
              <a:t>Open Resource Guide to page I-1</a:t>
            </a:r>
          </a:p>
          <a:p>
            <a:pPr marL="53975" indent="0" eaLnBrk="1" hangingPunct="1">
              <a:buFont typeface="Calibri" panose="020F0502020204030204" pitchFamily="34" charset="0"/>
              <a:buNone/>
            </a:pPr>
            <a:endParaRPr lang="en-US" altLang="en-US" dirty="0" smtClean="0"/>
          </a:p>
        </p:txBody>
      </p:sp>
      <p:pic>
        <p:nvPicPr>
          <p:cNvPr id="24581"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4662"/>
          <a:stretch/>
        </p:blipFill>
        <p:spPr bwMode="auto">
          <a:xfrm>
            <a:off x="2819399" y="1447800"/>
            <a:ext cx="6105525" cy="479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10400" y="762000"/>
            <a:ext cx="1828800" cy="400050"/>
          </a:xfrm>
          <a:prstGeom prst="rect">
            <a:avLst/>
          </a:prstGeom>
          <a:solidFill>
            <a:schemeClr val="bg1"/>
          </a:solidFill>
          <a:ln w="38100">
            <a:solidFill>
              <a:srgbClr val="FF0000"/>
            </a:solidFill>
          </a:ln>
          <a:effectLst/>
        </p:spPr>
        <p:txBody>
          <a:bodyPr wrap="none">
            <a:spAutoFit/>
          </a:bodyPr>
          <a:lstStyle/>
          <a:p>
            <a:pPr eaLnBrk="1" fontAlgn="auto" hangingPunct="1">
              <a:spcBef>
                <a:spcPts val="0"/>
              </a:spcBef>
              <a:spcAft>
                <a:spcPts val="0"/>
              </a:spcAft>
              <a:defRPr/>
            </a:pPr>
            <a:r>
              <a:rPr lang="en-US" sz="2000" b="1" dirty="0">
                <a:latin typeface="+mn-lt"/>
              </a:rPr>
              <a:t>For CTC and EIC</a:t>
            </a:r>
          </a:p>
        </p:txBody>
      </p:sp>
      <p:cxnSp>
        <p:nvCxnSpPr>
          <p:cNvPr id="12" name="Straight Arrow Connector 11"/>
          <p:cNvCxnSpPr/>
          <p:nvPr/>
        </p:nvCxnSpPr>
        <p:spPr>
          <a:xfrm>
            <a:off x="1752600" y="2965704"/>
            <a:ext cx="1143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52600" y="4419600"/>
            <a:ext cx="1143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2971800"/>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3124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93" name="Straight Arrow Connector 24592"/>
          <p:cNvCxnSpPr/>
          <p:nvPr/>
        </p:nvCxnSpPr>
        <p:spPr>
          <a:xfrm flipH="1">
            <a:off x="8369300" y="4114800"/>
            <a:ext cx="609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8534400" y="4267200"/>
            <a:ext cx="609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Earned income for EIC*</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2458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39BD76-6398-48C4-B1DE-066E09ABF35C}" type="slidenum">
              <a:rPr lang="en-US" altLang="en-US" smtClean="0"/>
              <a:pPr/>
              <a:t>15</a:t>
            </a:fld>
            <a:endParaRPr lang="en-US" altLang="en-US"/>
          </a:p>
        </p:txBody>
      </p:sp>
      <p:sp>
        <p:nvSpPr>
          <p:cNvPr id="24579" name="Content Placeholder 2"/>
          <p:cNvSpPr>
            <a:spLocks noGrp="1"/>
          </p:cNvSpPr>
          <p:nvPr>
            <p:ph sz="quarter" idx="12"/>
          </p:nvPr>
        </p:nvSpPr>
        <p:spPr/>
        <p:txBody>
          <a:bodyPr>
            <a:normAutofit fontScale="70000" lnSpcReduction="20000"/>
          </a:bodyPr>
          <a:lstStyle/>
          <a:p>
            <a:r>
              <a:rPr lang="en-US" altLang="en-US" dirty="0" smtClean="0"/>
              <a:t>Open Resource Guide to page I-1</a:t>
            </a:r>
          </a:p>
          <a:p>
            <a:pPr lvl="1"/>
            <a:r>
              <a:rPr lang="en-US" altLang="en-US" dirty="0" smtClean="0"/>
              <a:t>Pensions and annuities (</a:t>
            </a:r>
            <a:r>
              <a:rPr lang="en-US" altLang="en-US" u="sng" dirty="0" smtClean="0"/>
              <a:t>except if disability pension and taxpayer is under minimum retirements age</a:t>
            </a:r>
            <a:r>
              <a:rPr lang="en-US" altLang="en-US" dirty="0" smtClean="0"/>
              <a:t>)</a:t>
            </a:r>
          </a:p>
          <a:p>
            <a:pPr lvl="1"/>
            <a:r>
              <a:rPr lang="en-US" altLang="en-US" dirty="0" smtClean="0"/>
              <a:t>Taxable long-term disability benefits received prior to minimum retirement age</a:t>
            </a:r>
          </a:p>
          <a:p>
            <a:pPr lvl="1"/>
            <a:r>
              <a:rPr lang="en-US" altLang="en-US" dirty="0" smtClean="0"/>
              <a:t>Nontaxable combat pay election</a:t>
            </a:r>
          </a:p>
          <a:p>
            <a:pPr lvl="1"/>
            <a:r>
              <a:rPr lang="en-US" altLang="en-US" dirty="0" smtClean="0"/>
              <a:t>Taxable scholarship or fellowship grants that are not reported on Form W-2</a:t>
            </a:r>
          </a:p>
          <a:p>
            <a:pPr lvl="1"/>
            <a:r>
              <a:rPr lang="en-US" altLang="en-US" dirty="0" smtClean="0"/>
              <a:t>Earning for work performed while an inmate at a penal institution or on work release</a:t>
            </a:r>
          </a:p>
          <a:p>
            <a:endParaRPr lang="en-US" altLang="en-US" dirty="0" smtClean="0"/>
          </a:p>
        </p:txBody>
      </p:sp>
      <p:sp>
        <p:nvSpPr>
          <p:cNvPr id="9" name="TextBox 8"/>
          <p:cNvSpPr txBox="1"/>
          <p:nvPr/>
        </p:nvSpPr>
        <p:spPr>
          <a:xfrm>
            <a:off x="7010400" y="762000"/>
            <a:ext cx="1828800" cy="400050"/>
          </a:xfrm>
          <a:prstGeom prst="rect">
            <a:avLst/>
          </a:prstGeom>
          <a:solidFill>
            <a:schemeClr val="bg1"/>
          </a:solidFill>
          <a:ln w="38100">
            <a:solidFill>
              <a:srgbClr val="FF0000"/>
            </a:solidFill>
          </a:ln>
          <a:effectLst/>
        </p:spPr>
        <p:txBody>
          <a:bodyPr wrap="none">
            <a:spAutoFit/>
          </a:bodyPr>
          <a:lstStyle/>
          <a:p>
            <a:pPr eaLnBrk="1" fontAlgn="auto" hangingPunct="1">
              <a:spcBef>
                <a:spcPts val="0"/>
              </a:spcBef>
              <a:spcAft>
                <a:spcPts val="0"/>
              </a:spcAft>
              <a:defRPr/>
            </a:pPr>
            <a:r>
              <a:rPr lang="en-US" sz="2000" b="1" dirty="0">
                <a:latin typeface="+mn-lt"/>
              </a:rPr>
              <a:t>For CTC and EIC</a:t>
            </a:r>
          </a:p>
        </p:txBody>
      </p:sp>
    </p:spTree>
    <p:extLst>
      <p:ext uri="{BB962C8B-B14F-4D97-AF65-F5344CB8AC3E}">
        <p14:creationId xmlns:p14="http://schemas.microsoft.com/office/powerpoint/2010/main" val="882018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Income Limits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2560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A43254-91BA-45A2-B7B2-60DA1EE9BCF4}" type="slidenum">
              <a:rPr lang="en-US" altLang="en-US" smtClean="0"/>
              <a:pPr/>
              <a:t>16</a:t>
            </a:fld>
            <a:endParaRPr lang="en-US" altLang="en-US"/>
          </a:p>
        </p:txBody>
      </p:sp>
      <p:graphicFrame>
        <p:nvGraphicFramePr>
          <p:cNvPr id="8" name="Table 7"/>
          <p:cNvGraphicFramePr>
            <a:graphicFrameLocks noGrp="1"/>
          </p:cNvGraphicFramePr>
          <p:nvPr>
            <p:extLst>
              <p:ext uri="{D42A27DB-BD31-4B8C-83A1-F6EECF244321}">
                <p14:modId xmlns:p14="http://schemas.microsoft.com/office/powerpoint/2010/main" val="3044540747"/>
              </p:ext>
            </p:extLst>
          </p:nvPr>
        </p:nvGraphicFramePr>
        <p:xfrm>
          <a:off x="854226" y="2133600"/>
          <a:ext cx="7435548" cy="3749040"/>
        </p:xfrm>
        <a:graphic>
          <a:graphicData uri="http://schemas.openxmlformats.org/drawingml/2006/table">
            <a:tbl>
              <a:tblPr firstRow="1" bandRow="1">
                <a:tableStyleId>{5C22544A-7EE6-4342-B048-85BDC9FD1C3A}</a:tableStyleId>
              </a:tblPr>
              <a:tblGrid>
                <a:gridCol w="3489174">
                  <a:extLst>
                    <a:ext uri="{9D8B030D-6E8A-4147-A177-3AD203B41FA5}">
                      <a16:colId xmlns:a16="http://schemas.microsoft.com/office/drawing/2014/main" val="4240664735"/>
                    </a:ext>
                  </a:extLst>
                </a:gridCol>
                <a:gridCol w="2193775">
                  <a:extLst>
                    <a:ext uri="{9D8B030D-6E8A-4147-A177-3AD203B41FA5}">
                      <a16:colId xmlns:a16="http://schemas.microsoft.com/office/drawing/2014/main" val="4098467276"/>
                    </a:ext>
                  </a:extLst>
                </a:gridCol>
                <a:gridCol w="1752599">
                  <a:extLst>
                    <a:ext uri="{9D8B030D-6E8A-4147-A177-3AD203B41FA5}">
                      <a16:colId xmlns:a16="http://schemas.microsoft.com/office/drawing/2014/main" val="283883375"/>
                    </a:ext>
                  </a:extLst>
                </a:gridCol>
              </a:tblGrid>
              <a:tr h="670560">
                <a:tc>
                  <a:txBody>
                    <a:bodyPr/>
                    <a:lstStyle/>
                    <a:p>
                      <a:r>
                        <a:rPr lang="en-US" sz="3200" b="1" dirty="0" smtClean="0"/>
                        <a:t>Number of Children</a:t>
                      </a:r>
                      <a:endParaRPr lang="en-US" sz="3200" b="1" dirty="0"/>
                    </a:p>
                  </a:txBody>
                  <a:tcPr/>
                </a:tc>
                <a:tc>
                  <a:txBody>
                    <a:bodyPr/>
                    <a:lstStyle/>
                    <a:p>
                      <a:pPr algn="ctr"/>
                      <a:r>
                        <a:rPr lang="en-US" sz="3200" b="1" dirty="0" smtClean="0"/>
                        <a:t>Other Filing Status</a:t>
                      </a:r>
                      <a:endParaRPr lang="en-US" sz="3200" b="1" dirty="0"/>
                    </a:p>
                  </a:txBody>
                  <a:tcPr/>
                </a:tc>
                <a:tc>
                  <a:txBody>
                    <a:bodyPr/>
                    <a:lstStyle/>
                    <a:p>
                      <a:pPr algn="ctr"/>
                      <a:r>
                        <a:rPr lang="en-US" sz="3200" b="1" dirty="0" err="1" smtClean="0"/>
                        <a:t>MFJ</a:t>
                      </a:r>
                      <a:endParaRPr lang="en-US" sz="3200" b="1" dirty="0"/>
                    </a:p>
                  </a:txBody>
                  <a:tcPr/>
                </a:tc>
                <a:extLst>
                  <a:ext uri="{0D108BD9-81ED-4DB2-BD59-A6C34878D82A}">
                    <a16:rowId xmlns:a16="http://schemas.microsoft.com/office/drawing/2014/main" val="1462026265"/>
                  </a:ext>
                </a:extLst>
              </a:tr>
              <a:tr h="670560">
                <a:tc>
                  <a:txBody>
                    <a:bodyPr/>
                    <a:lstStyle/>
                    <a:p>
                      <a:r>
                        <a:rPr lang="en-US" sz="3200" b="1" dirty="0" smtClean="0"/>
                        <a:t>None</a:t>
                      </a:r>
                      <a:endParaRPr lang="en-US" sz="3200" b="1" dirty="0"/>
                    </a:p>
                  </a:txBody>
                  <a:tcPr/>
                </a:tc>
                <a:tc>
                  <a:txBody>
                    <a:bodyPr/>
                    <a:lstStyle/>
                    <a:p>
                      <a:pPr algn="ctr"/>
                      <a:r>
                        <a:rPr lang="en-US" altLang="en-US" sz="3200" b="1" dirty="0" smtClean="0"/>
                        <a:t>$14,820</a:t>
                      </a:r>
                      <a:endParaRPr lang="en-US" sz="3200" b="1" dirty="0"/>
                    </a:p>
                  </a:txBody>
                  <a:tcPr/>
                </a:tc>
                <a:tc>
                  <a:txBody>
                    <a:bodyPr/>
                    <a:lstStyle/>
                    <a:p>
                      <a:pPr algn="ctr"/>
                      <a:r>
                        <a:rPr lang="en-US" altLang="en-US" sz="3200" b="1" dirty="0" smtClean="0"/>
                        <a:t>$20,430</a:t>
                      </a:r>
                      <a:endParaRPr lang="en-US" sz="3200" b="1" dirty="0"/>
                    </a:p>
                  </a:txBody>
                  <a:tcPr/>
                </a:tc>
                <a:extLst>
                  <a:ext uri="{0D108BD9-81ED-4DB2-BD59-A6C34878D82A}">
                    <a16:rowId xmlns:a16="http://schemas.microsoft.com/office/drawing/2014/main" val="1053744883"/>
                  </a:ext>
                </a:extLst>
              </a:tr>
              <a:tr h="670560">
                <a:tc>
                  <a:txBody>
                    <a:bodyPr/>
                    <a:lstStyle/>
                    <a:p>
                      <a:r>
                        <a:rPr lang="en-US" sz="3200" b="1" dirty="0" smtClean="0"/>
                        <a:t>One</a:t>
                      </a:r>
                      <a:endParaRPr lang="en-US" sz="3200" b="1" dirty="0"/>
                    </a:p>
                  </a:txBody>
                  <a:tcPr/>
                </a:tc>
                <a:tc>
                  <a:txBody>
                    <a:bodyPr/>
                    <a:lstStyle/>
                    <a:p>
                      <a:pPr algn="ctr"/>
                      <a:r>
                        <a:rPr lang="en-US" altLang="en-US" sz="3200" b="1" dirty="0" smtClean="0"/>
                        <a:t>$39,296</a:t>
                      </a:r>
                      <a:endParaRPr lang="en-US" sz="3200" b="1" dirty="0"/>
                    </a:p>
                  </a:txBody>
                  <a:tcPr/>
                </a:tc>
                <a:tc>
                  <a:txBody>
                    <a:bodyPr/>
                    <a:lstStyle/>
                    <a:p>
                      <a:pPr algn="ctr"/>
                      <a:r>
                        <a:rPr lang="en-US" altLang="en-US" sz="3200" b="1" dirty="0" smtClean="0"/>
                        <a:t>$44,846</a:t>
                      </a:r>
                      <a:endParaRPr lang="en-US" sz="3200" b="1" dirty="0"/>
                    </a:p>
                  </a:txBody>
                  <a:tcPr/>
                </a:tc>
                <a:extLst>
                  <a:ext uri="{0D108BD9-81ED-4DB2-BD59-A6C34878D82A}">
                    <a16:rowId xmlns:a16="http://schemas.microsoft.com/office/drawing/2014/main" val="3155977618"/>
                  </a:ext>
                </a:extLst>
              </a:tr>
              <a:tr h="670560">
                <a:tc>
                  <a:txBody>
                    <a:bodyPr/>
                    <a:lstStyle/>
                    <a:p>
                      <a:r>
                        <a:rPr lang="en-US" sz="3200" b="1" dirty="0" smtClean="0"/>
                        <a:t>Two</a:t>
                      </a:r>
                      <a:endParaRPr lang="en-US" sz="3200" b="1" dirty="0"/>
                    </a:p>
                  </a:txBody>
                  <a:tcPr/>
                </a:tc>
                <a:tc>
                  <a:txBody>
                    <a:bodyPr/>
                    <a:lstStyle/>
                    <a:p>
                      <a:pPr algn="ctr"/>
                      <a:r>
                        <a:rPr lang="en-US" altLang="en-US" sz="3200" b="1" dirty="0" smtClean="0"/>
                        <a:t>$44,684</a:t>
                      </a:r>
                      <a:endParaRPr lang="en-US" sz="3200" b="1" dirty="0"/>
                    </a:p>
                  </a:txBody>
                  <a:tcPr/>
                </a:tc>
                <a:tc>
                  <a:txBody>
                    <a:bodyPr/>
                    <a:lstStyle/>
                    <a:p>
                      <a:pPr algn="ctr"/>
                      <a:r>
                        <a:rPr lang="en-US" altLang="en-US" sz="3200" b="1" dirty="0" smtClean="0"/>
                        <a:t>$50,198</a:t>
                      </a:r>
                      <a:endParaRPr lang="en-US" sz="3200" b="1" dirty="0"/>
                    </a:p>
                  </a:txBody>
                  <a:tcPr/>
                </a:tc>
                <a:extLst>
                  <a:ext uri="{0D108BD9-81ED-4DB2-BD59-A6C34878D82A}">
                    <a16:rowId xmlns:a16="http://schemas.microsoft.com/office/drawing/2014/main" val="2222554179"/>
                  </a:ext>
                </a:extLst>
              </a:tr>
              <a:tr h="670560">
                <a:tc>
                  <a:txBody>
                    <a:bodyPr/>
                    <a:lstStyle/>
                    <a:p>
                      <a:r>
                        <a:rPr lang="en-US" sz="3200" b="1" dirty="0" smtClean="0"/>
                        <a:t>Three or more</a:t>
                      </a:r>
                      <a:endParaRPr lang="en-US" sz="3200" b="1" dirty="0"/>
                    </a:p>
                  </a:txBody>
                  <a:tcPr/>
                </a:tc>
                <a:tc>
                  <a:txBody>
                    <a:bodyPr/>
                    <a:lstStyle/>
                    <a:p>
                      <a:pPr algn="ctr"/>
                      <a:r>
                        <a:rPr lang="en-US" altLang="en-US" sz="3200" b="1" dirty="0" smtClean="0"/>
                        <a:t>$47,955</a:t>
                      </a:r>
                      <a:endParaRPr lang="en-US" sz="3200" b="1" dirty="0"/>
                    </a:p>
                  </a:txBody>
                  <a:tcPr/>
                </a:tc>
                <a:tc>
                  <a:txBody>
                    <a:bodyPr/>
                    <a:lstStyle/>
                    <a:p>
                      <a:pPr algn="ctr"/>
                      <a:r>
                        <a:rPr lang="en-US" altLang="en-US" sz="3200" b="1" dirty="0" smtClean="0"/>
                        <a:t>$53,505</a:t>
                      </a:r>
                      <a:endParaRPr lang="en-US" sz="3200" b="1" dirty="0"/>
                    </a:p>
                  </a:txBody>
                  <a:tcPr/>
                </a:tc>
                <a:extLst>
                  <a:ext uri="{0D108BD9-81ED-4DB2-BD59-A6C34878D82A}">
                    <a16:rowId xmlns:a16="http://schemas.microsoft.com/office/drawing/2014/main" val="495608079"/>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Amount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2662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674B99-2E86-46D5-9C7A-7E87C091527D}" type="slidenum">
              <a:rPr lang="en-US" altLang="en-US" smtClean="0"/>
              <a:pPr/>
              <a:t>17</a:t>
            </a:fld>
            <a:endParaRPr lang="en-US" altLang="en-US"/>
          </a:p>
        </p:txBody>
      </p:sp>
      <p:sp>
        <p:nvSpPr>
          <p:cNvPr id="26627" name="Content Placeholder 2"/>
          <p:cNvSpPr>
            <a:spLocks noGrp="1"/>
          </p:cNvSpPr>
          <p:nvPr>
            <p:ph sz="quarter" idx="12"/>
          </p:nvPr>
        </p:nvSpPr>
        <p:spPr/>
        <p:txBody>
          <a:bodyPr>
            <a:normAutofit lnSpcReduction="10000"/>
          </a:bodyPr>
          <a:lstStyle/>
          <a:p>
            <a:r>
              <a:rPr lang="en-US" altLang="en-US" dirty="0" smtClean="0"/>
              <a:t>Calculated based on</a:t>
            </a:r>
          </a:p>
          <a:p>
            <a:pPr lvl="1"/>
            <a:r>
              <a:rPr lang="en-US" altLang="en-US" dirty="0" smtClean="0"/>
              <a:t>Earned income -OR-</a:t>
            </a:r>
          </a:p>
          <a:p>
            <a:pPr lvl="1"/>
            <a:r>
              <a:rPr lang="en-US" altLang="en-US" dirty="0" smtClean="0"/>
              <a:t>AGI</a:t>
            </a:r>
          </a:p>
          <a:p>
            <a:r>
              <a:rPr lang="en-US" altLang="en-US" dirty="0" smtClean="0"/>
              <a:t>Credit is the smaller of the two</a:t>
            </a:r>
          </a:p>
          <a:p>
            <a:r>
              <a:rPr lang="en-US" altLang="en-US" dirty="0" smtClean="0"/>
              <a:t>Maximum credit for 2016: $6,269</a:t>
            </a: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Qualifying Child Review</a:t>
            </a:r>
            <a:endParaRPr lang="en-US" dirty="0"/>
          </a:p>
        </p:txBody>
      </p:sp>
      <p:sp>
        <p:nvSpPr>
          <p:cNvPr id="3" name="Footer Placeholder 2"/>
          <p:cNvSpPr>
            <a:spLocks noGrp="1"/>
          </p:cNvSpPr>
          <p:nvPr>
            <p:ph type="ftr" sz="quarter" idx="10"/>
          </p:nvPr>
        </p:nvSpPr>
        <p:spPr/>
        <p:txBody>
          <a:bodyPr/>
          <a:lstStyle/>
          <a:p>
            <a:pPr>
              <a:defRPr/>
            </a:pPr>
            <a:r>
              <a:rPr lang="en-US" dirty="0"/>
              <a:t>NTTC Training – TY2016</a:t>
            </a:r>
          </a:p>
        </p:txBody>
      </p:sp>
      <p:sp>
        <p:nvSpPr>
          <p:cNvPr id="2766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F30133-B026-42CA-9301-7ADC2C9EFA2E}" type="slidenum">
              <a:rPr lang="en-US" altLang="en-US">
                <a:solidFill>
                  <a:srgbClr val="474B78"/>
                </a:solidFill>
              </a:rPr>
              <a:pPr/>
              <a:t>18</a:t>
            </a:fld>
            <a:endParaRPr lang="en-US" altLang="en-US">
              <a:solidFill>
                <a:srgbClr val="474B78"/>
              </a:solidFill>
            </a:endParaRPr>
          </a:p>
        </p:txBody>
      </p:sp>
      <p:sp>
        <p:nvSpPr>
          <p:cNvPr id="27651" name="Content Placeholder 2"/>
          <p:cNvSpPr>
            <a:spLocks noGrp="1"/>
          </p:cNvSpPr>
          <p:nvPr>
            <p:ph sz="quarter" idx="12"/>
          </p:nvPr>
        </p:nvSpPr>
        <p:spPr>
          <a:xfrm>
            <a:off x="457200" y="1617663"/>
            <a:ext cx="2743200" cy="4495800"/>
          </a:xfrm>
        </p:spPr>
        <p:txBody>
          <a:bodyPr>
            <a:normAutofit/>
          </a:bodyPr>
          <a:lstStyle/>
          <a:p>
            <a:pPr marL="53975" indent="0" eaLnBrk="1" hangingPunct="1">
              <a:buFont typeface="Calibri" panose="020F0502020204030204" pitchFamily="34" charset="0"/>
              <a:buNone/>
            </a:pPr>
            <a:r>
              <a:rPr lang="en-US" altLang="en-US" sz="2400" dirty="0" smtClean="0"/>
              <a:t>Resource Guide Page C-3</a:t>
            </a:r>
          </a:p>
        </p:txBody>
      </p:sp>
      <p:sp>
        <p:nvSpPr>
          <p:cNvPr id="4" name="TextBox 3"/>
          <p:cNvSpPr txBox="1">
            <a:spLocks noChangeArrowheads="1"/>
          </p:cNvSpPr>
          <p:nvPr/>
        </p:nvSpPr>
        <p:spPr bwMode="auto">
          <a:xfrm>
            <a:off x="533400" y="3352800"/>
            <a:ext cx="2209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2400" dirty="0"/>
              <a:t>Relationship</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Age</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Residency</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Not filing MFJ</a:t>
            </a:r>
          </a:p>
        </p:txBody>
      </p:sp>
      <p:cxnSp>
        <p:nvCxnSpPr>
          <p:cNvPr id="6" name="Straight Arrow Connector 5"/>
          <p:cNvCxnSpPr/>
          <p:nvPr/>
        </p:nvCxnSpPr>
        <p:spPr>
          <a:xfrm flipV="1">
            <a:off x="2362200" y="2971800"/>
            <a:ext cx="1676400" cy="609600"/>
          </a:xfrm>
          <a:prstGeom prst="straightConnector1">
            <a:avLst/>
          </a:prstGeom>
          <a:ln w="38100">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2157413" y="3733800"/>
            <a:ext cx="1881187" cy="588963"/>
          </a:xfrm>
          <a:prstGeom prst="straightConnector1">
            <a:avLst/>
          </a:prstGeom>
          <a:ln w="38100">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2157413" y="4419600"/>
            <a:ext cx="1881187" cy="685800"/>
          </a:xfrm>
          <a:prstGeom prst="straightConnector1">
            <a:avLst/>
          </a:prstGeom>
          <a:ln w="38100">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2572871" y="5612187"/>
            <a:ext cx="1524000" cy="246063"/>
          </a:xfrm>
          <a:prstGeom prst="straightConnector1">
            <a:avLst/>
          </a:prstGeom>
          <a:ln w="38100">
            <a:solidFill>
              <a:srgbClr val="0000FF"/>
            </a:solidFill>
            <a:tailEnd type="arrow"/>
          </a:ln>
        </p:spPr>
        <p:style>
          <a:lnRef idx="1">
            <a:schemeClr val="dk1"/>
          </a:lnRef>
          <a:fillRef idx="0">
            <a:schemeClr val="dk1"/>
          </a:fillRef>
          <a:effectRef idx="0">
            <a:schemeClr val="dk1"/>
          </a:effectRef>
          <a:fontRef idx="minor">
            <a:schemeClr val="tx1"/>
          </a:fontRef>
        </p:style>
      </p:cxnSp>
      <p:pic>
        <p:nvPicPr>
          <p:cNvPr id="2765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427163"/>
            <a:ext cx="4743450" cy="512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a:spLocks noChangeArrowheads="1"/>
          </p:cNvSpPr>
          <p:nvPr/>
        </p:nvSpPr>
        <p:spPr bwMode="auto">
          <a:xfrm>
            <a:off x="1597025" y="5181600"/>
            <a:ext cx="183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2400" dirty="0">
                <a:solidFill>
                  <a:srgbClr val="FF0000"/>
                </a:solidFill>
              </a:rPr>
              <a:t>NOT Support</a:t>
            </a:r>
          </a:p>
        </p:txBody>
      </p:sp>
      <p:sp>
        <p:nvSpPr>
          <p:cNvPr id="8" name="Multiply 7"/>
          <p:cNvSpPr/>
          <p:nvPr/>
        </p:nvSpPr>
        <p:spPr>
          <a:xfrm>
            <a:off x="3886200" y="5257800"/>
            <a:ext cx="2590800" cy="304800"/>
          </a:xfrm>
          <a:prstGeom prst="mathMultiply">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of more than one person</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2867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A4364F-A126-4B33-BD11-9DD6DEE3702F}" type="slidenum">
              <a:rPr lang="en-US" altLang="en-US" smtClean="0"/>
              <a:pPr/>
              <a:t>19</a:t>
            </a:fld>
            <a:endParaRPr lang="en-US" altLang="en-US"/>
          </a:p>
        </p:txBody>
      </p:sp>
      <p:sp>
        <p:nvSpPr>
          <p:cNvPr id="28675" name="Content Placeholder 2"/>
          <p:cNvSpPr>
            <a:spLocks noGrp="1"/>
          </p:cNvSpPr>
          <p:nvPr>
            <p:ph sz="quarter" idx="12"/>
          </p:nvPr>
        </p:nvSpPr>
        <p:spPr/>
        <p:txBody>
          <a:bodyPr>
            <a:normAutofit fontScale="85000" lnSpcReduction="20000"/>
          </a:bodyPr>
          <a:lstStyle/>
          <a:p>
            <a:r>
              <a:rPr lang="en-US" altLang="en-US" dirty="0" smtClean="0"/>
              <a:t>If child is qualifying child for more than one taxpayer, only one can claim the credit</a:t>
            </a:r>
          </a:p>
          <a:p>
            <a:r>
              <a:rPr lang="en-US" altLang="en-US" dirty="0" smtClean="0"/>
              <a:t>Follow the tie-breaker rules</a:t>
            </a:r>
          </a:p>
          <a:p>
            <a:r>
              <a:rPr lang="en-US" altLang="en-US" dirty="0" smtClean="0"/>
              <a:t>If taxpayer has QC who is used by someone else, taxpayer can claim EIC with a different child—but cannot claim EIC without a child</a:t>
            </a: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Legislation for Tax Year 2016</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2293"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790312F-7AE6-49CF-B3B4-667DF26D0ADC}" type="slidenum">
              <a:rPr lang="en-US" altLang="en-US" smtClean="0"/>
              <a:pPr/>
              <a:t>2</a:t>
            </a:fld>
            <a:endParaRPr lang="en-US" altLang="en-US"/>
          </a:p>
        </p:txBody>
      </p:sp>
      <p:sp>
        <p:nvSpPr>
          <p:cNvPr id="12291" name="Content Placeholder 2"/>
          <p:cNvSpPr>
            <a:spLocks noGrp="1"/>
          </p:cNvSpPr>
          <p:nvPr>
            <p:ph sz="quarter" idx="12"/>
          </p:nvPr>
        </p:nvSpPr>
        <p:spPr/>
        <p:txBody>
          <a:bodyPr>
            <a:normAutofit fontScale="77500" lnSpcReduction="20000"/>
          </a:bodyPr>
          <a:lstStyle/>
          <a:p>
            <a:r>
              <a:rPr lang="en-US" altLang="en-US" dirty="0" smtClean="0"/>
              <a:t>Legislation enacted Dec. 18, 2015 – Protecting Americans from Tax Hikes Act of 2015 (PATH Act).</a:t>
            </a:r>
          </a:p>
          <a:p>
            <a:pPr lvl="1"/>
            <a:r>
              <a:rPr lang="en-US" altLang="en-US" dirty="0" smtClean="0"/>
              <a:t>No credit or refund for an overpayment for a taxable year shall be made to a taxpayer before Feb. 15 if the taxpayer claimed the Earned Income Tax Credit or Additional Child Tax Credit on the return.</a:t>
            </a:r>
          </a:p>
          <a:p>
            <a:pPr lvl="1"/>
            <a:r>
              <a:rPr lang="en-US" altLang="en-US" dirty="0" smtClean="0"/>
              <a:t>Change begins on January 1, 2017 and may affect returns filed early in 2017.</a:t>
            </a:r>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“Tie-breaker” Rules (1 of 2)</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29702"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C4BFF3-C31D-485F-A0EB-06B4FC2B094E}" type="slidenum">
              <a:rPr lang="en-US" altLang="en-US" smtClean="0"/>
              <a:pPr/>
              <a:t>20</a:t>
            </a:fld>
            <a:endParaRPr lang="en-US" altLang="en-US"/>
          </a:p>
        </p:txBody>
      </p:sp>
      <p:sp>
        <p:nvSpPr>
          <p:cNvPr id="3" name="Content Placeholder 2"/>
          <p:cNvSpPr>
            <a:spLocks noGrp="1"/>
          </p:cNvSpPr>
          <p:nvPr>
            <p:ph sz="quarter" idx="12"/>
          </p:nvPr>
        </p:nvSpPr>
        <p:spPr/>
        <p:txBody>
          <a:bodyPr>
            <a:normAutofit fontScale="70000" lnSpcReduction="20000"/>
          </a:bodyPr>
          <a:lstStyle/>
          <a:p>
            <a:r>
              <a:rPr lang="en-US" altLang="en-US" dirty="0" smtClean="0"/>
              <a:t>If only one is a parent, goes to parent (but see Rule 4) </a:t>
            </a:r>
          </a:p>
          <a:p>
            <a:r>
              <a:rPr lang="en-US" altLang="en-US" dirty="0" smtClean="0"/>
              <a:t>If both are parents, they can choose, but if both parents claim the same child, </a:t>
            </a:r>
          </a:p>
          <a:p>
            <a:pPr lvl="1"/>
            <a:r>
              <a:rPr lang="en-US" altLang="en-US" dirty="0" smtClean="0"/>
              <a:t>Goes to parent with whom child lived longest</a:t>
            </a:r>
          </a:p>
          <a:p>
            <a:pPr lvl="1"/>
            <a:r>
              <a:rPr lang="en-US" altLang="en-US" dirty="0" smtClean="0"/>
              <a:t>If same amount of time, goes to parent with highest AGI</a:t>
            </a:r>
          </a:p>
          <a:p>
            <a:r>
              <a:rPr lang="en-US" altLang="en-US" dirty="0" smtClean="0"/>
              <a:t>If neither is parent, goes to person with highest AGI</a:t>
            </a:r>
          </a:p>
          <a:p>
            <a:endParaRPr lang="en-US" altLang="en-US" dirty="0" smtClean="0"/>
          </a:p>
        </p:txBody>
      </p:sp>
      <p:sp>
        <p:nvSpPr>
          <p:cNvPr id="5" name="TextBox 4"/>
          <p:cNvSpPr txBox="1"/>
          <p:nvPr/>
        </p:nvSpPr>
        <p:spPr>
          <a:xfrm>
            <a:off x="2514600" y="5452730"/>
            <a:ext cx="3835024" cy="707886"/>
          </a:xfrm>
          <a:prstGeom prst="rect">
            <a:avLst/>
          </a:prstGeom>
          <a:ln w="508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4000" b="1" dirty="0"/>
              <a:t>Open to Page C-4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“Tie-breaker” Rules (2 of 2) </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3174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77AF70-96D3-40F8-971D-F98C71357EF6}" type="slidenum">
              <a:rPr lang="en-US" altLang="en-US" smtClean="0"/>
              <a:pPr/>
              <a:t>21</a:t>
            </a:fld>
            <a:endParaRPr lang="en-US" altLang="en-US"/>
          </a:p>
        </p:txBody>
      </p:sp>
      <p:sp>
        <p:nvSpPr>
          <p:cNvPr id="31747" name="Content Placeholder 2"/>
          <p:cNvSpPr>
            <a:spLocks noGrp="1"/>
          </p:cNvSpPr>
          <p:nvPr>
            <p:ph sz="quarter" idx="12"/>
          </p:nvPr>
        </p:nvSpPr>
        <p:spPr/>
        <p:txBody>
          <a:bodyPr>
            <a:normAutofit fontScale="77500" lnSpcReduction="20000"/>
          </a:bodyPr>
          <a:lstStyle/>
          <a:p>
            <a:r>
              <a:rPr lang="en-US" altLang="en-US" dirty="0" smtClean="0"/>
              <a:t>If one or more parent could claim child but no parent does, </a:t>
            </a:r>
          </a:p>
          <a:p>
            <a:pPr lvl="1"/>
            <a:r>
              <a:rPr lang="en-US" altLang="en-US" dirty="0" smtClean="0"/>
              <a:t>The child is treated as the qualifying child of the person who had the highest AGI for the year, but only if that persons’ AGI is higher than the highest AGI of any of the child’s parents who can claim the child.</a:t>
            </a:r>
          </a:p>
          <a:p>
            <a:pPr lvl="1"/>
            <a:r>
              <a:rPr lang="en-US" altLang="en-US" dirty="0" smtClean="0"/>
              <a:t>If parents file MFJ, this rule allows the parents to divide their combined AGI equally (between themselves).</a:t>
            </a: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of Divorced...Parents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3277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0883334-19F9-4114-A44E-CA3A6AC06881}" type="slidenum">
              <a:rPr lang="en-US" altLang="en-US" smtClean="0"/>
              <a:pPr/>
              <a:t>22</a:t>
            </a:fld>
            <a:endParaRPr lang="en-US" altLang="en-US"/>
          </a:p>
        </p:txBody>
      </p:sp>
      <p:sp>
        <p:nvSpPr>
          <p:cNvPr id="32771" name="Content Placeholder 2"/>
          <p:cNvSpPr>
            <a:spLocks noGrp="1"/>
          </p:cNvSpPr>
          <p:nvPr>
            <p:ph sz="quarter" idx="12"/>
          </p:nvPr>
        </p:nvSpPr>
        <p:spPr/>
        <p:txBody>
          <a:bodyPr/>
          <a:lstStyle/>
          <a:p>
            <a:r>
              <a:rPr lang="en-US" altLang="en-US" dirty="0" smtClean="0"/>
              <a:t>Must meet the residency requirement, so credit goes to the </a:t>
            </a:r>
            <a:r>
              <a:rPr lang="en-US" altLang="en-US" dirty="0" smtClean="0">
                <a:solidFill>
                  <a:srgbClr val="0000FF"/>
                </a:solidFill>
              </a:rPr>
              <a:t>custodial</a:t>
            </a:r>
            <a:r>
              <a:rPr lang="en-US" altLang="en-US" dirty="0" smtClean="0"/>
              <a:t> parent</a:t>
            </a: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Qualifying Child Chart:</a:t>
            </a:r>
            <a:endParaRPr lang="en-US" dirty="0"/>
          </a:p>
        </p:txBody>
      </p:sp>
      <p:pic>
        <p:nvPicPr>
          <p:cNvPr id="3379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42989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1371600"/>
            <a:ext cx="4035425"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0"/>
          </p:nvPr>
        </p:nvSpPr>
        <p:spPr/>
        <p:txBody>
          <a:bodyPr/>
          <a:lstStyle/>
          <a:p>
            <a:pPr>
              <a:defRPr/>
            </a:pPr>
            <a:r>
              <a:rPr lang="en-US" dirty="0"/>
              <a:t>NTTC Training – TY2016</a:t>
            </a:r>
          </a:p>
        </p:txBody>
      </p:sp>
      <p:sp>
        <p:nvSpPr>
          <p:cNvPr id="3380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BF8979-3D7C-4DFE-A4F7-FB6BDFC9B7B5}" type="slidenum">
              <a:rPr lang="en-US" altLang="en-US">
                <a:solidFill>
                  <a:srgbClr val="474B78"/>
                </a:solidFill>
              </a:rPr>
              <a:pPr/>
              <a:t>23</a:t>
            </a:fld>
            <a:endParaRPr lang="en-US" altLang="en-US">
              <a:solidFill>
                <a:srgbClr val="474B78"/>
              </a:solidFill>
            </a:endParaRPr>
          </a:p>
        </p:txBody>
      </p:sp>
      <p:sp>
        <p:nvSpPr>
          <p:cNvPr id="6" name="Rounded Rectangle 5"/>
          <p:cNvSpPr/>
          <p:nvPr/>
        </p:nvSpPr>
        <p:spPr>
          <a:xfrm>
            <a:off x="1524000" y="5562600"/>
            <a:ext cx="914400" cy="4572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mtClean="0">
              <a:solidFill>
                <a:srgbClr val="FF0000"/>
              </a:solidFill>
            </a:endParaRPr>
          </a:p>
        </p:txBody>
      </p:sp>
      <p:sp>
        <p:nvSpPr>
          <p:cNvPr id="17" name="Rounded Rectangle 16"/>
          <p:cNvSpPr/>
          <p:nvPr/>
        </p:nvSpPr>
        <p:spPr>
          <a:xfrm>
            <a:off x="3303588" y="5791200"/>
            <a:ext cx="1189037" cy="36195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mtClean="0">
              <a:solidFill>
                <a:srgbClr val="FF0000"/>
              </a:solidFill>
            </a:endParaRPr>
          </a:p>
        </p:txBody>
      </p:sp>
      <p:sp>
        <p:nvSpPr>
          <p:cNvPr id="8" name="Rounded Rectangle 7"/>
          <p:cNvSpPr/>
          <p:nvPr/>
        </p:nvSpPr>
        <p:spPr>
          <a:xfrm>
            <a:off x="2600325" y="5562600"/>
            <a:ext cx="639763" cy="8382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mtClean="0">
              <a:solidFill>
                <a:srgbClr val="FF0000"/>
              </a:solidFill>
            </a:endParaRPr>
          </a:p>
        </p:txBody>
      </p:sp>
      <p:sp>
        <p:nvSpPr>
          <p:cNvPr id="9" name="Rounded Rectangle 8"/>
          <p:cNvSpPr/>
          <p:nvPr/>
        </p:nvSpPr>
        <p:spPr>
          <a:xfrm>
            <a:off x="4886325" y="4600575"/>
            <a:ext cx="1400175" cy="549275"/>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73233" y="2247900"/>
            <a:ext cx="8313567" cy="2857500"/>
          </a:xfrm>
          <a:prstGeom prst="rect">
            <a:avLst/>
          </a:prstGeom>
          <a:noFill/>
          <a:ln w="0">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defRPr/>
            </a:pPr>
            <a:r>
              <a:rPr lang="en-US" sz="3200" dirty="0" smtClean="0"/>
              <a:t>Entering Dependents or Qualifying Persons(s) Information in TaxSlayer </a:t>
            </a:r>
            <a:endParaRPr lang="en-US" sz="3200"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3482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14BD9B-A51E-42C2-8D6E-4134217AD8F0}" type="slidenum">
              <a:rPr lang="en-US" altLang="en-US">
                <a:solidFill>
                  <a:srgbClr val="474B78"/>
                </a:solidFill>
              </a:rPr>
              <a:pPr/>
              <a:t>24</a:t>
            </a:fld>
            <a:endParaRPr lang="en-US" altLang="en-US">
              <a:solidFill>
                <a:srgbClr val="474B78"/>
              </a:solidFill>
            </a:endParaRPr>
          </a:p>
        </p:txBody>
      </p:sp>
      <p:cxnSp>
        <p:nvCxnSpPr>
          <p:cNvPr id="16" name="Straight Arrow Connector 15"/>
          <p:cNvCxnSpPr/>
          <p:nvPr/>
        </p:nvCxnSpPr>
        <p:spPr>
          <a:xfrm>
            <a:off x="7094913" y="3346705"/>
            <a:ext cx="0" cy="11308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94913" y="3346705"/>
            <a:ext cx="9144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53200" y="3352800"/>
            <a:ext cx="5486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prstClr val="white"/>
                </a:solidFill>
              </a:rPr>
              <a:t>Entering Dependent  or </a:t>
            </a:r>
            <a:r>
              <a:rPr lang="en-US" sz="3200" dirty="0" smtClean="0">
                <a:solidFill>
                  <a:prstClr val="white"/>
                </a:solidFill>
              </a:rPr>
              <a:t>Qualifying Persons(s) </a:t>
            </a:r>
            <a:r>
              <a:rPr lang="en-US" sz="3200" dirty="0">
                <a:solidFill>
                  <a:prstClr val="white"/>
                </a:solidFill>
              </a:rPr>
              <a:t>Information in TaxSlayer </a:t>
            </a:r>
            <a:r>
              <a:rPr lang="en-US" sz="3200" dirty="0" smtClean="0">
                <a:solidFill>
                  <a:prstClr val="white"/>
                </a:solidFill>
              </a:rPr>
              <a:t> </a:t>
            </a:r>
            <a:r>
              <a:rPr lang="en-US" sz="2000" dirty="0" smtClean="0">
                <a:solidFill>
                  <a:prstClr val="white"/>
                </a:solidFill>
              </a:rPr>
              <a:t>continued</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EC55888C-33B3-4ECD-8A58-3D8633031EC8}" type="slidenum">
              <a:rPr lang="en-US" altLang="en-US" smtClean="0"/>
              <a:pPr/>
              <a:t>25</a:t>
            </a:fld>
            <a:endParaRPr lang="en-US" altLang="en-US"/>
          </a:p>
        </p:txBody>
      </p:sp>
      <p:pic>
        <p:nvPicPr>
          <p:cNvPr id="6" name="Picture 7"/>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274052" cy="277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272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1" y="1763713"/>
            <a:ext cx="4309483" cy="45010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pPr>
              <a:defRPr/>
            </a:pPr>
            <a:r>
              <a:rPr lang="en-US" dirty="0" smtClean="0"/>
              <a:t>Entering Dependent / Qualifying Child Information in TaxSlayer</a:t>
            </a:r>
            <a:endParaRPr lang="en-US"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3586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0E22F4-1C75-4CFF-AAA6-F528E13ECC85}" type="slidenum">
              <a:rPr lang="en-US" altLang="en-US">
                <a:solidFill>
                  <a:srgbClr val="474B78"/>
                </a:solidFill>
              </a:rPr>
              <a:pPr/>
              <a:t>26</a:t>
            </a:fld>
            <a:endParaRPr lang="en-US" altLang="en-US">
              <a:solidFill>
                <a:srgbClr val="474B78"/>
              </a:solidFill>
            </a:endParaRPr>
          </a:p>
        </p:txBody>
      </p:sp>
      <p:sp>
        <p:nvSpPr>
          <p:cNvPr id="44" name="TextBox 43"/>
          <p:cNvSpPr txBox="1"/>
          <p:nvPr/>
        </p:nvSpPr>
        <p:spPr>
          <a:xfrm>
            <a:off x="5029200" y="1763713"/>
            <a:ext cx="3846295" cy="1815882"/>
          </a:xfrm>
          <a:prstGeom prst="rect">
            <a:avLst/>
          </a:prstGeom>
          <a:solidFill>
            <a:schemeClr val="bg1"/>
          </a:solidFill>
          <a:ln w="38100">
            <a:noFill/>
          </a:ln>
          <a:effectLst/>
        </p:spPr>
        <p:txBody>
          <a:bodyPr wrap="square">
            <a:spAutoFit/>
          </a:bodyPr>
          <a:lstStyle/>
          <a:p>
            <a:pPr algn="ctr" eaLnBrk="1" fontAlgn="auto" hangingPunct="1">
              <a:spcBef>
                <a:spcPts val="0"/>
              </a:spcBef>
              <a:spcAft>
                <a:spcPts val="0"/>
              </a:spcAft>
              <a:defRPr/>
            </a:pPr>
            <a:r>
              <a:rPr lang="en-US" sz="2800" b="1" dirty="0">
                <a:latin typeface="+mn-lt"/>
              </a:rPr>
              <a:t>Taxpayers and </a:t>
            </a:r>
            <a:r>
              <a:rPr lang="en-US" sz="2800" b="1" dirty="0" smtClean="0">
                <a:latin typeface="+mn-lt"/>
              </a:rPr>
              <a:t>qualifying children must all </a:t>
            </a:r>
            <a:r>
              <a:rPr lang="en-US" sz="2800" b="1" dirty="0">
                <a:latin typeface="+mn-lt"/>
              </a:rPr>
              <a:t>have </a:t>
            </a:r>
            <a:r>
              <a:rPr lang="en-US" sz="2800" b="1" dirty="0" smtClean="0">
                <a:latin typeface="+mn-lt"/>
              </a:rPr>
              <a:t>SSN that is valid </a:t>
            </a:r>
            <a:r>
              <a:rPr lang="en-US" sz="2800" b="1" dirty="0">
                <a:latin typeface="+mn-lt"/>
              </a:rPr>
              <a:t>for </a:t>
            </a:r>
            <a:r>
              <a:rPr lang="en-US" sz="2800" b="1" dirty="0" smtClean="0">
                <a:latin typeface="+mn-lt"/>
              </a:rPr>
              <a:t>employment</a:t>
            </a:r>
            <a:endParaRPr lang="en-US" sz="2800" b="1" dirty="0">
              <a:latin typeface="+mn-lt"/>
            </a:endParaRPr>
          </a:p>
        </p:txBody>
      </p:sp>
      <p:cxnSp>
        <p:nvCxnSpPr>
          <p:cNvPr id="15" name="Straight Arrow Connector 14"/>
          <p:cNvCxnSpPr/>
          <p:nvPr/>
        </p:nvCxnSpPr>
        <p:spPr>
          <a:xfrm flipH="1" flipV="1">
            <a:off x="1066800" y="3276600"/>
            <a:ext cx="39624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9" idx="1"/>
          </p:cNvCxnSpPr>
          <p:nvPr/>
        </p:nvCxnSpPr>
        <p:spPr>
          <a:xfrm flipH="1">
            <a:off x="2514600" y="5428566"/>
            <a:ext cx="2514600" cy="4388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56632" y="3563777"/>
            <a:ext cx="3477768" cy="923330"/>
          </a:xfrm>
          <a:prstGeom prst="rect">
            <a:avLst/>
          </a:prstGeom>
          <a:solidFill>
            <a:schemeClr val="bg1"/>
          </a:solidFill>
          <a:ln w="50800">
            <a:solidFill>
              <a:srgbClr val="FF0000"/>
            </a:solidFill>
          </a:ln>
          <a:effectLst/>
        </p:spPr>
        <p:txBody>
          <a:bodyPr wrap="square">
            <a:spAutoFit/>
          </a:bodyPr>
          <a:lstStyle/>
          <a:p>
            <a:pPr eaLnBrk="1" fontAlgn="auto" hangingPunct="1">
              <a:spcBef>
                <a:spcPts val="0"/>
              </a:spcBef>
              <a:spcAft>
                <a:spcPts val="0"/>
              </a:spcAft>
              <a:defRPr/>
            </a:pPr>
            <a:r>
              <a:rPr lang="en-US" b="1" dirty="0" smtClean="0">
                <a:latin typeface="+mn-lt"/>
              </a:rPr>
              <a:t>If the dependent does not have </a:t>
            </a:r>
            <a:r>
              <a:rPr lang="en-US" b="1" dirty="0">
                <a:latin typeface="+mn-lt"/>
              </a:rPr>
              <a:t>a SSN/ITIN/ATIN?</a:t>
            </a:r>
          </a:p>
          <a:p>
            <a:pPr eaLnBrk="1" fontAlgn="auto" hangingPunct="1">
              <a:spcBef>
                <a:spcPts val="0"/>
              </a:spcBef>
              <a:spcAft>
                <a:spcPts val="0"/>
              </a:spcAft>
              <a:defRPr/>
            </a:pPr>
            <a:r>
              <a:rPr lang="en-US" b="1" dirty="0" smtClean="0">
                <a:latin typeface="+mn-lt"/>
              </a:rPr>
              <a:t>See next slide</a:t>
            </a:r>
            <a:endParaRPr lang="en-US" b="1" dirty="0">
              <a:latin typeface="+mn-lt"/>
            </a:endParaRPr>
          </a:p>
        </p:txBody>
      </p:sp>
      <p:sp>
        <p:nvSpPr>
          <p:cNvPr id="29" name="TextBox 28"/>
          <p:cNvSpPr txBox="1"/>
          <p:nvPr/>
        </p:nvSpPr>
        <p:spPr>
          <a:xfrm>
            <a:off x="5029200" y="5105400"/>
            <a:ext cx="3249168" cy="646331"/>
          </a:xfrm>
          <a:prstGeom prst="rect">
            <a:avLst/>
          </a:prstGeom>
          <a:solidFill>
            <a:schemeClr val="bg1"/>
          </a:solidFill>
          <a:ln w="50800">
            <a:solidFill>
              <a:srgbClr val="FF0000"/>
            </a:solidFill>
          </a:ln>
          <a:effectLst/>
        </p:spPr>
        <p:txBody>
          <a:bodyPr wrap="square">
            <a:spAutoFit/>
          </a:bodyPr>
          <a:lstStyle/>
          <a:p>
            <a:pPr eaLnBrk="1" fontAlgn="auto" hangingPunct="1">
              <a:spcBef>
                <a:spcPts val="0"/>
              </a:spcBef>
              <a:spcAft>
                <a:spcPts val="0"/>
              </a:spcAft>
              <a:defRPr/>
            </a:pPr>
            <a:r>
              <a:rPr lang="en-US" b="1" dirty="0">
                <a:latin typeface="+mn-lt"/>
              </a:rPr>
              <a:t>Check if you </a:t>
            </a:r>
            <a:r>
              <a:rPr lang="en-US" b="1" dirty="0" smtClean="0">
                <a:latin typeface="+mn-lt"/>
              </a:rPr>
              <a:t>wish NOT </a:t>
            </a:r>
            <a:r>
              <a:rPr lang="en-US" b="1" dirty="0">
                <a:latin typeface="+mn-lt"/>
              </a:rPr>
              <a:t>to claim the </a:t>
            </a:r>
            <a:r>
              <a:rPr lang="en-US" b="1" dirty="0" smtClean="0">
                <a:latin typeface="+mn-lt"/>
              </a:rPr>
              <a:t>dependent </a:t>
            </a:r>
            <a:r>
              <a:rPr lang="en-US" b="1" dirty="0">
                <a:latin typeface="+mn-lt"/>
              </a:rPr>
              <a:t>for </a:t>
            </a:r>
            <a:r>
              <a:rPr lang="en-US" b="1" dirty="0" smtClean="0">
                <a:latin typeface="+mn-lt"/>
              </a:rPr>
              <a:t>EIC Purposes</a:t>
            </a:r>
            <a:endParaRPr lang="en-US" b="1" dirty="0">
              <a:latin typeface="+mn-lt"/>
            </a:endParaRPr>
          </a:p>
        </p:txBody>
      </p:sp>
    </p:spTree>
    <p:extLst>
      <p:ext uri="{BB962C8B-B14F-4D97-AF65-F5344CB8AC3E}">
        <p14:creationId xmlns:p14="http://schemas.microsoft.com/office/powerpoint/2010/main" val="333135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Does Child Have SS# or ITIN?</a:t>
            </a:r>
            <a:endParaRPr lang="en-US"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3687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6A13F2-D874-4C19-B766-AE8E479A615E}" type="slidenum">
              <a:rPr lang="en-US" altLang="en-US">
                <a:solidFill>
                  <a:srgbClr val="474B78"/>
                </a:solidFill>
              </a:rPr>
              <a:pPr/>
              <a:t>27</a:t>
            </a:fld>
            <a:endParaRPr lang="en-US" altLang="en-US">
              <a:solidFill>
                <a:srgbClr val="474B78"/>
              </a:solidFill>
            </a:endParaRPr>
          </a:p>
        </p:txBody>
      </p:sp>
      <p:sp>
        <p:nvSpPr>
          <p:cNvPr id="8" name="Rectangle 7"/>
          <p:cNvSpPr/>
          <p:nvPr/>
        </p:nvSpPr>
        <p:spPr>
          <a:xfrm>
            <a:off x="685800" y="3276600"/>
            <a:ext cx="304800" cy="9144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267200" y="4038600"/>
            <a:ext cx="152400" cy="3048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76300" y="2579371"/>
            <a:ext cx="7429500" cy="18192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1" y="1763713"/>
            <a:ext cx="4309483" cy="45010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Autofit/>
          </a:bodyPr>
          <a:lstStyle/>
          <a:p>
            <a:pPr>
              <a:defRPr/>
            </a:pPr>
            <a:r>
              <a:rPr lang="en-US" sz="4000" dirty="0" smtClean="0"/>
              <a:t>Entering Dependent / Qualifying Child Information in TaxSlayer </a:t>
            </a:r>
            <a:r>
              <a:rPr lang="en-US" sz="2000" dirty="0" smtClean="0"/>
              <a:t>continued</a:t>
            </a:r>
            <a:endParaRPr lang="en-US" sz="2000"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3586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0E22F4-1C75-4CFF-AAA6-F528E13ECC85}" type="slidenum">
              <a:rPr lang="en-US" altLang="en-US">
                <a:solidFill>
                  <a:srgbClr val="474B78"/>
                </a:solidFill>
              </a:rPr>
              <a:pPr/>
              <a:t>28</a:t>
            </a:fld>
            <a:endParaRPr lang="en-US" altLang="en-US">
              <a:solidFill>
                <a:srgbClr val="474B78"/>
              </a:solidFill>
            </a:endParaRPr>
          </a:p>
        </p:txBody>
      </p:sp>
      <p:sp>
        <p:nvSpPr>
          <p:cNvPr id="44" name="TextBox 43"/>
          <p:cNvSpPr txBox="1"/>
          <p:nvPr/>
        </p:nvSpPr>
        <p:spPr>
          <a:xfrm>
            <a:off x="5217895" y="2697886"/>
            <a:ext cx="3657600" cy="1015663"/>
          </a:xfrm>
          <a:prstGeom prst="rect">
            <a:avLst/>
          </a:prstGeom>
          <a:solidFill>
            <a:schemeClr val="bg1"/>
          </a:solidFill>
          <a:ln w="38100">
            <a:solidFill>
              <a:srgbClr val="FF0000"/>
            </a:solidFill>
          </a:ln>
          <a:effectLst/>
        </p:spPr>
        <p:txBody>
          <a:bodyPr wrap="square">
            <a:spAutoFit/>
          </a:bodyPr>
          <a:lstStyle/>
          <a:p>
            <a:pPr eaLnBrk="1" fontAlgn="auto" hangingPunct="1">
              <a:spcBef>
                <a:spcPts val="0"/>
              </a:spcBef>
              <a:spcAft>
                <a:spcPts val="0"/>
              </a:spcAft>
              <a:defRPr/>
            </a:pPr>
            <a:r>
              <a:rPr lang="en-US" sz="2000" b="1" dirty="0">
                <a:latin typeface="+mn-lt"/>
              </a:rPr>
              <a:t>Taxpayers and </a:t>
            </a:r>
            <a:r>
              <a:rPr lang="en-US" sz="2000" b="1" dirty="0" smtClean="0">
                <a:latin typeface="+mn-lt"/>
              </a:rPr>
              <a:t>qualifying children must all </a:t>
            </a:r>
            <a:r>
              <a:rPr lang="en-US" sz="2000" b="1" dirty="0">
                <a:latin typeface="+mn-lt"/>
              </a:rPr>
              <a:t>have </a:t>
            </a:r>
            <a:r>
              <a:rPr lang="en-US" sz="2000" b="1" dirty="0" smtClean="0">
                <a:latin typeface="+mn-lt"/>
              </a:rPr>
              <a:t>SSN that is valid for employment.</a:t>
            </a:r>
            <a:endParaRPr lang="en-US" sz="2000" b="1" dirty="0">
              <a:latin typeface="+mn-lt"/>
            </a:endParaRPr>
          </a:p>
        </p:txBody>
      </p:sp>
      <p:sp>
        <p:nvSpPr>
          <p:cNvPr id="5" name="TextBox 4"/>
          <p:cNvSpPr txBox="1"/>
          <p:nvPr/>
        </p:nvSpPr>
        <p:spPr>
          <a:xfrm>
            <a:off x="5441515" y="2057400"/>
            <a:ext cx="2652521" cy="400110"/>
          </a:xfrm>
          <a:prstGeom prst="rect">
            <a:avLst/>
          </a:prstGeom>
          <a:noFill/>
          <a:ln w="38100">
            <a:solidFill>
              <a:srgbClr val="FF0000"/>
            </a:solidFill>
          </a:ln>
        </p:spPr>
        <p:txBody>
          <a:bodyPr wrap="none" rtlCol="0">
            <a:spAutoFit/>
          </a:bodyPr>
          <a:lstStyle/>
          <a:p>
            <a:r>
              <a:rPr lang="en-US" sz="2000" b="1" dirty="0" smtClean="0"/>
              <a:t>Is the </a:t>
            </a:r>
            <a:r>
              <a:rPr lang="en-US" sz="2000" b="1" u="sng" dirty="0" smtClean="0"/>
              <a:t>birthday</a:t>
            </a:r>
            <a:r>
              <a:rPr lang="en-US" sz="2000" b="1" dirty="0" smtClean="0"/>
              <a:t> correct?</a:t>
            </a:r>
            <a:endParaRPr lang="en-US" sz="2000" b="1" dirty="0"/>
          </a:p>
        </p:txBody>
      </p:sp>
      <p:sp>
        <p:nvSpPr>
          <p:cNvPr id="10" name="TextBox 9"/>
          <p:cNvSpPr txBox="1"/>
          <p:nvPr/>
        </p:nvSpPr>
        <p:spPr>
          <a:xfrm>
            <a:off x="5220222" y="4800600"/>
            <a:ext cx="2495427" cy="1015663"/>
          </a:xfrm>
          <a:prstGeom prst="rect">
            <a:avLst/>
          </a:prstGeom>
          <a:noFill/>
          <a:ln w="38100">
            <a:solidFill>
              <a:srgbClr val="FF0000"/>
            </a:solidFill>
          </a:ln>
        </p:spPr>
        <p:txBody>
          <a:bodyPr wrap="none" rtlCol="0">
            <a:spAutoFit/>
          </a:bodyPr>
          <a:lstStyle/>
          <a:p>
            <a:r>
              <a:rPr lang="en-US" sz="2000" b="1" dirty="0" smtClean="0"/>
              <a:t>Did the child live with</a:t>
            </a:r>
          </a:p>
          <a:p>
            <a:r>
              <a:rPr lang="en-US" sz="2000" b="1" dirty="0" smtClean="0"/>
              <a:t>the Taxpayer </a:t>
            </a:r>
            <a:r>
              <a:rPr lang="en-US" sz="2000" b="1" u="sng" dirty="0" smtClean="0"/>
              <a:t>more </a:t>
            </a:r>
          </a:p>
          <a:p>
            <a:r>
              <a:rPr lang="en-US" sz="2000" b="1" u="sng" dirty="0" smtClean="0"/>
              <a:t>than ½ the year?</a:t>
            </a:r>
            <a:endParaRPr lang="en-US" sz="2000" b="1" dirty="0"/>
          </a:p>
        </p:txBody>
      </p:sp>
      <p:sp>
        <p:nvSpPr>
          <p:cNvPr id="12" name="TextBox 11"/>
          <p:cNvSpPr txBox="1"/>
          <p:nvPr/>
        </p:nvSpPr>
        <p:spPr>
          <a:xfrm>
            <a:off x="5164642" y="3810000"/>
            <a:ext cx="3623684" cy="707886"/>
          </a:xfrm>
          <a:prstGeom prst="rect">
            <a:avLst/>
          </a:prstGeom>
          <a:noFill/>
          <a:ln w="28575">
            <a:solidFill>
              <a:srgbClr val="FF0000"/>
            </a:solidFill>
          </a:ln>
        </p:spPr>
        <p:txBody>
          <a:bodyPr wrap="none" rtlCol="0">
            <a:spAutoFit/>
          </a:bodyPr>
          <a:lstStyle/>
          <a:p>
            <a:r>
              <a:rPr lang="en-US" sz="2000" b="1" dirty="0" smtClean="0"/>
              <a:t>Does the relationship make him </a:t>
            </a:r>
          </a:p>
          <a:p>
            <a:r>
              <a:rPr lang="en-US" sz="2000" b="1" dirty="0" smtClean="0"/>
              <a:t>or her a qualifying child?</a:t>
            </a:r>
            <a:endParaRPr lang="en-US" sz="2000" b="1" dirty="0"/>
          </a:p>
        </p:txBody>
      </p:sp>
      <p:cxnSp>
        <p:nvCxnSpPr>
          <p:cNvPr id="15" name="Straight Arrow Connector 14"/>
          <p:cNvCxnSpPr/>
          <p:nvPr/>
        </p:nvCxnSpPr>
        <p:spPr>
          <a:xfrm flipH="1">
            <a:off x="3810000" y="4163943"/>
            <a:ext cx="135464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1"/>
          </p:cNvCxnSpPr>
          <p:nvPr/>
        </p:nvCxnSpPr>
        <p:spPr>
          <a:xfrm flipH="1">
            <a:off x="2680377" y="2257455"/>
            <a:ext cx="2761138" cy="5914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3505200" y="5308432"/>
            <a:ext cx="1715022" cy="4065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4" idx="1"/>
          </p:cNvCxnSpPr>
          <p:nvPr/>
        </p:nvCxnSpPr>
        <p:spPr>
          <a:xfrm flipH="1">
            <a:off x="2832777" y="3205718"/>
            <a:ext cx="2385118" cy="3756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73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3398" y="1938909"/>
            <a:ext cx="7859841" cy="409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pPr>
              <a:defRPr/>
            </a:pPr>
            <a:r>
              <a:rPr lang="en-US" sz="4400" dirty="0"/>
              <a:t>Entering Dependent / Qualifying Child Information in TaxSlayer </a:t>
            </a:r>
            <a:r>
              <a:rPr lang="en-US" sz="2200" dirty="0"/>
              <a:t>continued</a:t>
            </a:r>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3687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6A13F2-D874-4C19-B766-AE8E479A615E}" type="slidenum">
              <a:rPr lang="en-US" altLang="en-US">
                <a:solidFill>
                  <a:srgbClr val="474B78"/>
                </a:solidFill>
              </a:rPr>
              <a:pPr/>
              <a:t>29</a:t>
            </a:fld>
            <a:endParaRPr lang="en-US" altLang="en-US">
              <a:solidFill>
                <a:srgbClr val="474B78"/>
              </a:solidFill>
            </a:endParaRPr>
          </a:p>
        </p:txBody>
      </p:sp>
      <p:sp>
        <p:nvSpPr>
          <p:cNvPr id="9" name="Rectangle 8"/>
          <p:cNvSpPr/>
          <p:nvPr/>
        </p:nvSpPr>
        <p:spPr>
          <a:xfrm>
            <a:off x="4267200" y="4038600"/>
            <a:ext cx="152400" cy="3048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4494372" y="3411979"/>
            <a:ext cx="4183453" cy="369332"/>
          </a:xfrm>
          <a:prstGeom prst="rect">
            <a:avLst/>
          </a:prstGeom>
          <a:solidFill>
            <a:schemeClr val="bg1"/>
          </a:solidFill>
          <a:ln w="38100">
            <a:solidFill>
              <a:srgbClr val="00B0F0"/>
            </a:solidFill>
          </a:ln>
        </p:spPr>
        <p:txBody>
          <a:bodyPr wrap="none" rtlCol="0">
            <a:spAutoFit/>
          </a:bodyPr>
          <a:lstStyle/>
          <a:p>
            <a:r>
              <a:rPr lang="en-US" b="1" dirty="0" smtClean="0"/>
              <a:t>This question is not in Production version.</a:t>
            </a:r>
            <a:endParaRPr lang="en-US" b="1" dirty="0"/>
          </a:p>
        </p:txBody>
      </p:sp>
      <p:cxnSp>
        <p:nvCxnSpPr>
          <p:cNvPr id="7" name="Straight Arrow Connector 6"/>
          <p:cNvCxnSpPr/>
          <p:nvPr/>
        </p:nvCxnSpPr>
        <p:spPr>
          <a:xfrm flipH="1" flipV="1">
            <a:off x="2514600" y="3431381"/>
            <a:ext cx="1948719" cy="16526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0" y="3090747"/>
            <a:ext cx="410690" cy="584775"/>
          </a:xfrm>
          <a:prstGeom prst="rect">
            <a:avLst/>
          </a:prstGeom>
          <a:noFill/>
        </p:spPr>
        <p:txBody>
          <a:bodyPr wrap="none" rtlCol="0">
            <a:spAutoFit/>
          </a:bodyPr>
          <a:lstStyle/>
          <a:p>
            <a:r>
              <a:rPr lang="en-US" sz="3200" b="1" dirty="0" smtClean="0">
                <a:solidFill>
                  <a:srgbClr val="C00000"/>
                </a:solidFill>
              </a:rPr>
              <a:t>X</a:t>
            </a:r>
            <a:endParaRPr lang="en-US" sz="3200" b="1" dirty="0">
              <a:solidFill>
                <a:srgbClr val="C00000"/>
              </a:solidFill>
            </a:endParaRPr>
          </a:p>
        </p:txBody>
      </p:sp>
    </p:spTree>
    <p:extLst>
      <p:ext uri="{BB962C8B-B14F-4D97-AF65-F5344CB8AC3E}">
        <p14:creationId xmlns:p14="http://schemas.microsoft.com/office/powerpoint/2010/main" val="243614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Legislation for TY 2016 (</a:t>
            </a:r>
            <a:r>
              <a:rPr lang="en-US" dirty="0" err="1" smtClean="0"/>
              <a:t>cont</a:t>
            </a:r>
            <a:r>
              <a:rPr lang="en-US" dirty="0" smtClean="0"/>
              <a: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3317"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55F6BF-1063-487B-8AA1-AEBB2EA17530}" type="slidenum">
              <a:rPr lang="en-US" altLang="en-US" smtClean="0"/>
              <a:pPr/>
              <a:t>3</a:t>
            </a:fld>
            <a:endParaRPr lang="en-US" altLang="en-US"/>
          </a:p>
        </p:txBody>
      </p:sp>
      <p:sp>
        <p:nvSpPr>
          <p:cNvPr id="13315" name="Content Placeholder 2"/>
          <p:cNvSpPr>
            <a:spLocks noGrp="1"/>
          </p:cNvSpPr>
          <p:nvPr>
            <p:ph sz="quarter" idx="12"/>
          </p:nvPr>
        </p:nvSpPr>
        <p:spPr/>
        <p:txBody>
          <a:bodyPr>
            <a:normAutofit fontScale="77500" lnSpcReduction="20000"/>
          </a:bodyPr>
          <a:lstStyle/>
          <a:p>
            <a:r>
              <a:rPr lang="en-US" altLang="en-US" dirty="0" smtClean="0"/>
              <a:t>The IRS will hold the refunds with EITC until Feb. 15.</a:t>
            </a:r>
          </a:p>
          <a:p>
            <a:pPr lvl="1"/>
            <a:r>
              <a:rPr lang="en-US" altLang="en-US" dirty="0" smtClean="0"/>
              <a:t>Allows additional time to help prevent revenue lost due to identity theft and refund fraud related to fabricated wages and withholding</a:t>
            </a:r>
          </a:p>
          <a:p>
            <a:pPr lvl="1"/>
            <a:r>
              <a:rPr lang="en-US" altLang="en-US" dirty="0" smtClean="0"/>
              <a:t>Entire refund held until Feb 15</a:t>
            </a:r>
          </a:p>
          <a:p>
            <a:pPr lvl="1"/>
            <a:r>
              <a:rPr lang="en-US" altLang="en-US" dirty="0" smtClean="0"/>
              <a:t>Taxpayers should file as they normally do, and tax return preparers should also submit returns as they normally do.</a:t>
            </a:r>
          </a:p>
          <a:p>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Eligibility Requirement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3789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B9EC919-F2C9-450B-B788-B25BDF0DA2BE}" type="slidenum">
              <a:rPr lang="en-US" altLang="en-US" smtClean="0"/>
              <a:pPr/>
              <a:t>30</a:t>
            </a:fld>
            <a:endParaRPr lang="en-US" altLang="en-US"/>
          </a:p>
        </p:txBody>
      </p:sp>
      <p:sp>
        <p:nvSpPr>
          <p:cNvPr id="7" name="Content Placeholder 6"/>
          <p:cNvSpPr>
            <a:spLocks noGrp="1"/>
          </p:cNvSpPr>
          <p:nvPr>
            <p:ph sz="quarter" idx="12"/>
          </p:nvPr>
        </p:nvSpPr>
        <p:spPr/>
        <p:txBody>
          <a:bodyPr>
            <a:normAutofit fontScale="70000" lnSpcReduction="20000"/>
          </a:bodyPr>
          <a:lstStyle/>
          <a:p>
            <a:r>
              <a:rPr lang="en-US" dirty="0" smtClean="0"/>
              <a:t>Part A – Rules for Everyone</a:t>
            </a:r>
          </a:p>
          <a:p>
            <a:r>
              <a:rPr lang="en-US" dirty="0" smtClean="0"/>
              <a:t>Must have SS# valid for employment</a:t>
            </a:r>
          </a:p>
          <a:p>
            <a:r>
              <a:rPr lang="en-US" dirty="0" smtClean="0"/>
              <a:t>Filing status cannot be MFS</a:t>
            </a:r>
          </a:p>
          <a:p>
            <a:r>
              <a:rPr lang="en-US" dirty="0" smtClean="0"/>
              <a:t>Must be a US citizen or resident alien all year</a:t>
            </a:r>
          </a:p>
          <a:p>
            <a:r>
              <a:rPr lang="en-US" dirty="0" smtClean="0"/>
              <a:t>Cannot file Form 2555 or Form 2555-EZ (relating to foreign earned income)</a:t>
            </a:r>
          </a:p>
          <a:p>
            <a:r>
              <a:rPr lang="en-US" dirty="0" smtClean="0"/>
              <a:t>Investment income must be below $3,400</a:t>
            </a:r>
          </a:p>
          <a:p>
            <a:r>
              <a:rPr lang="en-US" dirty="0" smtClean="0"/>
              <a:t>Cannot be a qualifying child of another person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Placeholder 5"/>
          <p:cNvSpPr>
            <a:spLocks noGrp="1"/>
          </p:cNvSpPr>
          <p:nvPr>
            <p:ph type="body" idx="1"/>
          </p:nvPr>
        </p:nvSpPr>
        <p:spPr>
          <a:xfrm>
            <a:off x="982579" y="1828800"/>
            <a:ext cx="3657600" cy="823912"/>
          </a:xfrm>
        </p:spPr>
        <p:txBody>
          <a:bodyPr>
            <a:normAutofit fontScale="62500" lnSpcReduction="20000"/>
          </a:bodyPr>
          <a:lstStyle/>
          <a:p>
            <a:r>
              <a:rPr lang="en-US" altLang="en-US" dirty="0" smtClean="0"/>
              <a:t>Part B</a:t>
            </a:r>
            <a:br>
              <a:rPr lang="en-US" altLang="en-US" dirty="0" smtClean="0"/>
            </a:br>
            <a:r>
              <a:rPr lang="en-US" altLang="en-US" dirty="0" smtClean="0"/>
              <a:t>Rules If You Have a Qualifying Child</a:t>
            </a:r>
            <a:endParaRPr lang="en-US" altLang="en-US" dirty="0" smtClean="0"/>
          </a:p>
        </p:txBody>
      </p:sp>
      <p:sp>
        <p:nvSpPr>
          <p:cNvPr id="38916" name="Content Placeholder 6"/>
          <p:cNvSpPr>
            <a:spLocks noGrp="1"/>
          </p:cNvSpPr>
          <p:nvPr>
            <p:ph sz="half" idx="2"/>
          </p:nvPr>
        </p:nvSpPr>
        <p:spPr>
          <a:xfrm>
            <a:off x="982579" y="2652711"/>
            <a:ext cx="3657600" cy="3367089"/>
          </a:xfrm>
        </p:spPr>
        <p:txBody>
          <a:bodyPr>
            <a:noAutofit/>
          </a:bodyPr>
          <a:lstStyle/>
          <a:p>
            <a:pPr>
              <a:lnSpc>
                <a:spcPct val="90000"/>
              </a:lnSpc>
            </a:pPr>
            <a:r>
              <a:rPr lang="en-US" altLang="en-US" sz="2000" dirty="0" smtClean="0"/>
              <a:t>Child must meet the relationship, age, residency test and joint return tests.  If child is married, see additional rules in Pub 17</a:t>
            </a:r>
          </a:p>
          <a:p>
            <a:pPr>
              <a:lnSpc>
                <a:spcPct val="90000"/>
              </a:lnSpc>
            </a:pPr>
            <a:r>
              <a:rPr lang="en-US" altLang="en-US" sz="2000" dirty="0" smtClean="0"/>
              <a:t>Qualifying child cannot be used by more than one person to claim the EIC</a:t>
            </a:r>
          </a:p>
          <a:p>
            <a:pPr>
              <a:lnSpc>
                <a:spcPct val="90000"/>
              </a:lnSpc>
            </a:pPr>
            <a:r>
              <a:rPr lang="en-US" altLang="en-US" sz="2000" dirty="0" smtClean="0"/>
              <a:t>The taxpayer cannot be a qualifying child of another person</a:t>
            </a:r>
            <a:endParaRPr lang="en-US" altLang="en-US" sz="2000" dirty="0" smtClean="0"/>
          </a:p>
        </p:txBody>
      </p:sp>
      <p:sp>
        <p:nvSpPr>
          <p:cNvPr id="38917" name="Text Placeholder 7"/>
          <p:cNvSpPr>
            <a:spLocks noGrp="1"/>
          </p:cNvSpPr>
          <p:nvPr>
            <p:ph type="body" sz="quarter" idx="3"/>
          </p:nvPr>
        </p:nvSpPr>
        <p:spPr>
          <a:xfrm>
            <a:off x="4800600" y="1828800"/>
            <a:ext cx="3657600" cy="823912"/>
          </a:xfrm>
        </p:spPr>
        <p:txBody>
          <a:bodyPr>
            <a:normAutofit fontScale="62500" lnSpcReduction="20000"/>
          </a:bodyPr>
          <a:lstStyle/>
          <a:p>
            <a:r>
              <a:rPr lang="en-US" altLang="en-US" dirty="0" smtClean="0"/>
              <a:t>Part C</a:t>
            </a:r>
            <a:br>
              <a:rPr lang="en-US" altLang="en-US" dirty="0" smtClean="0"/>
            </a:br>
            <a:r>
              <a:rPr lang="en-US" altLang="en-US" dirty="0" smtClean="0"/>
              <a:t>Rules If You Do Not Have a Qualifying Child</a:t>
            </a:r>
            <a:endParaRPr lang="en-US" altLang="en-US" dirty="0"/>
          </a:p>
        </p:txBody>
      </p:sp>
      <p:sp>
        <p:nvSpPr>
          <p:cNvPr id="38918" name="Content Placeholder 8"/>
          <p:cNvSpPr>
            <a:spLocks noGrp="1"/>
          </p:cNvSpPr>
          <p:nvPr>
            <p:ph sz="quarter" idx="4"/>
          </p:nvPr>
        </p:nvSpPr>
        <p:spPr>
          <a:xfrm>
            <a:off x="4800600" y="2652712"/>
            <a:ext cx="3657600" cy="3290888"/>
          </a:xfrm>
        </p:spPr>
        <p:txBody>
          <a:bodyPr>
            <a:noAutofit/>
          </a:bodyPr>
          <a:lstStyle/>
          <a:p>
            <a:pPr>
              <a:lnSpc>
                <a:spcPct val="90000"/>
              </a:lnSpc>
            </a:pPr>
            <a:r>
              <a:rPr lang="en-US" altLang="en-US" sz="2000" dirty="0" smtClean="0"/>
              <a:t>Must be at least age 25 but under age 65 as of December 31.</a:t>
            </a:r>
          </a:p>
          <a:p>
            <a:pPr>
              <a:lnSpc>
                <a:spcPct val="90000"/>
              </a:lnSpc>
            </a:pPr>
            <a:r>
              <a:rPr lang="en-US" altLang="en-US" sz="2000" dirty="0" smtClean="0"/>
              <a:t>Cannot be the dependent of another person.</a:t>
            </a:r>
          </a:p>
          <a:p>
            <a:pPr>
              <a:lnSpc>
                <a:spcPct val="90000"/>
              </a:lnSpc>
            </a:pPr>
            <a:r>
              <a:rPr lang="en-US" altLang="en-US" sz="2000" dirty="0" smtClean="0"/>
              <a:t>Must have lived in the United States more than half the year.</a:t>
            </a:r>
          </a:p>
          <a:p>
            <a:pPr>
              <a:lnSpc>
                <a:spcPct val="90000"/>
              </a:lnSpc>
            </a:pPr>
            <a:r>
              <a:rPr lang="en-US" altLang="en-US" sz="2000" dirty="0" smtClean="0"/>
              <a:t>Cannot be a qualifying child of another person.</a:t>
            </a:r>
            <a:endParaRPr lang="en-US" altLang="en-US" sz="2000" dirty="0" smtClean="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38920"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31FE44-4B0A-4B1C-8FE7-1B6FB8F51840}" type="slidenum">
              <a:rPr lang="en-US" altLang="en-US" smtClean="0"/>
              <a:pPr/>
              <a:t>31</a:t>
            </a:fld>
            <a:endParaRPr lang="en-US" altLang="en-US"/>
          </a:p>
        </p:txBody>
      </p:sp>
      <p:sp>
        <p:nvSpPr>
          <p:cNvPr id="2" name="Title 1"/>
          <p:cNvSpPr>
            <a:spLocks noGrp="1"/>
          </p:cNvSpPr>
          <p:nvPr>
            <p:ph type="title"/>
          </p:nvPr>
        </p:nvSpPr>
        <p:spPr/>
        <p:txBody>
          <a:bodyPr/>
          <a:lstStyle/>
          <a:p>
            <a:r>
              <a:rPr lang="en-US" altLang="en-US" dirty="0" smtClean="0"/>
              <a:t>EIC Eligibility requirements</a:t>
            </a:r>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95600"/>
            <a:ext cx="88392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Disallowed EIC in prior year?</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39944"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343A343-1BED-4B74-B604-FDB66E158753}" type="slidenum">
              <a:rPr lang="en-US" altLang="en-US" smtClean="0"/>
              <a:pPr/>
              <a:t>32</a:t>
            </a:fld>
            <a:endParaRPr lang="en-US" altLang="en-US"/>
          </a:p>
        </p:txBody>
      </p:sp>
      <p:sp>
        <p:nvSpPr>
          <p:cNvPr id="39940" name="Content Placeholder 2"/>
          <p:cNvSpPr>
            <a:spLocks noGrp="1"/>
          </p:cNvSpPr>
          <p:nvPr>
            <p:ph sz="quarter" idx="12"/>
          </p:nvPr>
        </p:nvSpPr>
        <p:spPr/>
        <p:txBody>
          <a:bodyPr>
            <a:normAutofit fontScale="92500" lnSpcReduction="20000"/>
          </a:bodyPr>
          <a:lstStyle/>
          <a:p>
            <a:r>
              <a:rPr lang="en-US" altLang="en-US" dirty="0" smtClean="0"/>
              <a:t>Check Intake Sheet</a:t>
            </a:r>
          </a:p>
          <a:p>
            <a:endParaRPr lang="en-US" altLang="en-US" dirty="0" smtClean="0"/>
          </a:p>
          <a:p>
            <a:endParaRPr lang="en-US" altLang="en-US" dirty="0" smtClean="0"/>
          </a:p>
          <a:p>
            <a:endParaRPr lang="en-US" altLang="en-US" dirty="0" smtClean="0"/>
          </a:p>
          <a:p>
            <a:r>
              <a:rPr lang="en-US" altLang="en-US" dirty="0" smtClean="0"/>
              <a:t>Ask the taxpayer</a:t>
            </a:r>
          </a:p>
          <a:p>
            <a:r>
              <a:rPr lang="en-US" altLang="en-US" dirty="0" smtClean="0"/>
              <a:t>Answer “no” if disallowed for math error</a:t>
            </a:r>
          </a:p>
        </p:txBody>
      </p:sp>
      <p:sp>
        <p:nvSpPr>
          <p:cNvPr id="4" name="Rounded Rectangle 3"/>
          <p:cNvSpPr/>
          <p:nvPr/>
        </p:nvSpPr>
        <p:spPr>
          <a:xfrm>
            <a:off x="233363" y="3924300"/>
            <a:ext cx="8777287" cy="304800"/>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mtClean="0">
              <a:solidFill>
                <a:srgbClr val="FF0000"/>
              </a:solidFill>
            </a:endParaRPr>
          </a:p>
        </p:txBody>
      </p:sp>
      <p:pic>
        <p:nvPicPr>
          <p:cNvPr id="39943" name="Picture 7" descr="C:\Users\Steve\AppData\Local\Microsoft\Windows\Temporary Internet Files\Content.IE5\B8CB35FU\MC9003325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8538" y="1371600"/>
            <a:ext cx="1565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40965"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62708-FA93-4188-967C-606E98C3E7BF}" type="slidenum">
              <a:rPr lang="en-US" altLang="en-US" smtClean="0"/>
              <a:pPr/>
              <a:t>33</a:t>
            </a:fld>
            <a:endParaRPr lang="en-US" altLang="en-US"/>
          </a:p>
        </p:txBody>
      </p:sp>
      <p:sp>
        <p:nvSpPr>
          <p:cNvPr id="40963" name="Content Placeholder 2"/>
          <p:cNvSpPr>
            <a:spLocks noGrp="1"/>
          </p:cNvSpPr>
          <p:nvPr>
            <p:ph sz="quarter" idx="12"/>
          </p:nvPr>
        </p:nvSpPr>
        <p:spPr/>
        <p:txBody>
          <a:bodyPr>
            <a:normAutofit fontScale="77500" lnSpcReduction="20000"/>
          </a:bodyPr>
          <a:lstStyle/>
          <a:p>
            <a:r>
              <a:rPr lang="en-US" altLang="en-US" dirty="0" smtClean="0"/>
              <a:t>If EIC has been denied in the past, Form 8862 needs to be filed</a:t>
            </a:r>
          </a:p>
          <a:p>
            <a:r>
              <a:rPr lang="en-US" altLang="en-US" dirty="0" smtClean="0"/>
              <a:t>If taxpayer does not qualify for EIC because s/he is the qualifying child of another— or because s/he has a qualifying child being claimed by another—mark the box at the top of Schedule EIC</a:t>
            </a:r>
          </a:p>
          <a:p>
            <a:r>
              <a:rPr lang="en-US" altLang="en-US" dirty="0" smtClean="0"/>
              <a:t>Reminder: Support is not a test for EIC</a:t>
            </a:r>
          </a:p>
          <a:p>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t>Figuring EIC Tax Credit –</a:t>
            </a:r>
            <a:br>
              <a:rPr lang="en-US" sz="4000" dirty="0" smtClean="0"/>
            </a:br>
            <a:r>
              <a:rPr lang="en-US" sz="4000" dirty="0" smtClean="0"/>
              <a:t>                EIC Page - Disallowance</a:t>
            </a:r>
            <a:endParaRPr lang="en-US" sz="4000"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4199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B7A9CD-74FD-47F4-AECD-28A069808358}" type="slidenum">
              <a:rPr lang="en-US" altLang="en-US">
                <a:solidFill>
                  <a:srgbClr val="474B78"/>
                </a:solidFill>
              </a:rPr>
              <a:pPr/>
              <a:t>34</a:t>
            </a:fld>
            <a:endParaRPr lang="en-US" altLang="en-US">
              <a:solidFill>
                <a:srgbClr val="474B78"/>
              </a:solidFill>
            </a:endParaRPr>
          </a:p>
        </p:txBody>
      </p:sp>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3670"/>
          <a:stretch/>
        </p:blipFill>
        <p:spPr>
          <a:xfrm>
            <a:off x="804100" y="3800475"/>
            <a:ext cx="7695332" cy="2424961"/>
          </a:xfrm>
          <a:prstGeom prst="rect">
            <a:avLst/>
          </a:prstGeom>
          <a:solidFill>
            <a:schemeClr val="tx1"/>
          </a:solidFill>
          <a:ln w="12700">
            <a:solidFill>
              <a:schemeClr val="tx1"/>
            </a:solidFill>
          </a:ln>
        </p:spPr>
      </p:pic>
      <p:sp>
        <p:nvSpPr>
          <p:cNvPr id="24" name="Rounded Rectangle 23"/>
          <p:cNvSpPr/>
          <p:nvPr/>
        </p:nvSpPr>
        <p:spPr>
          <a:xfrm>
            <a:off x="1447800" y="4813051"/>
            <a:ext cx="6629400" cy="5809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26734"/>
          <a:stretch/>
        </p:blipFill>
        <p:spPr bwMode="auto">
          <a:xfrm>
            <a:off x="803232" y="1752600"/>
            <a:ext cx="7696200" cy="1935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1" name="Straight Arrow Connector 20"/>
          <p:cNvCxnSpPr/>
          <p:nvPr/>
        </p:nvCxnSpPr>
        <p:spPr>
          <a:xfrm flipH="1">
            <a:off x="3962400" y="2287524"/>
            <a:ext cx="688932" cy="25255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ular Callout 2"/>
          <p:cNvSpPr/>
          <p:nvPr/>
        </p:nvSpPr>
        <p:spPr>
          <a:xfrm>
            <a:off x="3657600" y="1752600"/>
            <a:ext cx="2209800" cy="534924"/>
          </a:xfrm>
          <a:prstGeom prst="wedgeRectCallout">
            <a:avLst>
              <a:gd name="adj1" fmla="val -45207"/>
              <a:gd name="adj2" fmla="val 6718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Disallowance</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12941" y="3962398"/>
            <a:ext cx="7677411" cy="202174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29956" y="381000"/>
            <a:ext cx="7886700" cy="1325563"/>
          </a:xfrm>
        </p:spPr>
        <p:txBody>
          <a:bodyPr>
            <a:normAutofit fontScale="90000"/>
          </a:bodyPr>
          <a:lstStyle/>
          <a:p>
            <a:pPr>
              <a:defRPr/>
            </a:pPr>
            <a:r>
              <a:rPr lang="en-US" dirty="0" smtClean="0"/>
              <a:t>Figuring EIC Tax Credit –</a:t>
            </a:r>
            <a:br>
              <a:rPr lang="en-US" dirty="0" smtClean="0"/>
            </a:br>
            <a:r>
              <a:rPr lang="en-US" dirty="0" smtClean="0"/>
              <a:t>      EIC Page – Not Eligible for EIC</a:t>
            </a:r>
            <a:endParaRPr lang="en-US"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4199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B7A9CD-74FD-47F4-AECD-28A069808358}" type="slidenum">
              <a:rPr lang="en-US" altLang="en-US">
                <a:solidFill>
                  <a:srgbClr val="474B78"/>
                </a:solidFill>
              </a:rPr>
              <a:pPr/>
              <a:t>35</a:t>
            </a:fld>
            <a:endParaRPr lang="en-US" altLang="en-US">
              <a:solidFill>
                <a:srgbClr val="474B78"/>
              </a:solidFill>
            </a:endParaRPr>
          </a:p>
        </p:txBody>
      </p:sp>
      <p:sp>
        <p:nvSpPr>
          <p:cNvPr id="8" name="TextBox 7"/>
          <p:cNvSpPr txBox="1"/>
          <p:nvPr/>
        </p:nvSpPr>
        <p:spPr>
          <a:xfrm>
            <a:off x="4724400" y="4058031"/>
            <a:ext cx="3173113" cy="400110"/>
          </a:xfrm>
          <a:prstGeom prst="rect">
            <a:avLst/>
          </a:prstGeom>
          <a:noFill/>
          <a:ln w="38100">
            <a:solidFill>
              <a:srgbClr val="00B0F0"/>
            </a:solidFill>
          </a:ln>
        </p:spPr>
        <p:txBody>
          <a:bodyPr wrap="none" rtlCol="0">
            <a:spAutoFit/>
          </a:bodyPr>
          <a:lstStyle/>
          <a:p>
            <a:r>
              <a:rPr lang="en-US" sz="2000" b="1" dirty="0" smtClean="0"/>
              <a:t>Requires Taxpayer signature</a:t>
            </a:r>
            <a:endParaRPr lang="en-US" sz="2000" b="1" dirty="0"/>
          </a:p>
        </p:txBody>
      </p:sp>
      <p:pic>
        <p:nvPicPr>
          <p:cNvPr id="9"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26734"/>
          <a:stretch/>
        </p:blipFill>
        <p:spPr bwMode="auto">
          <a:xfrm>
            <a:off x="685801" y="1793560"/>
            <a:ext cx="7696200" cy="1935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ular Callout 10"/>
          <p:cNvSpPr/>
          <p:nvPr/>
        </p:nvSpPr>
        <p:spPr>
          <a:xfrm>
            <a:off x="2667000" y="2856738"/>
            <a:ext cx="2209800" cy="534924"/>
          </a:xfrm>
          <a:prstGeom prst="wedgeRectCallout">
            <a:avLst>
              <a:gd name="adj1" fmla="val -72982"/>
              <a:gd name="adj2" fmla="val 5781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Not Eligible?</a:t>
            </a:r>
            <a:endParaRPr lang="en-US" sz="2800" b="1" dirty="0">
              <a:solidFill>
                <a:schemeClr val="tx1"/>
              </a:solidFill>
            </a:endParaRPr>
          </a:p>
        </p:txBody>
      </p:sp>
      <p:cxnSp>
        <p:nvCxnSpPr>
          <p:cNvPr id="16" name="Straight Arrow Connector 15"/>
          <p:cNvCxnSpPr/>
          <p:nvPr/>
        </p:nvCxnSpPr>
        <p:spPr>
          <a:xfrm flipH="1">
            <a:off x="1248718" y="3391662"/>
            <a:ext cx="2256484" cy="10664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31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Form 8862 – Dependents and EIC was Disallowed</a:t>
            </a:r>
            <a:endParaRPr lang="en-US"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4302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431022-AB03-4BA0-B5C6-E87D79E2C30E}" type="slidenum">
              <a:rPr lang="en-US" altLang="en-US">
                <a:solidFill>
                  <a:srgbClr val="474B78"/>
                </a:solidFill>
              </a:rPr>
              <a:pPr/>
              <a:t>36</a:t>
            </a:fld>
            <a:endParaRPr lang="en-US" altLang="en-US">
              <a:solidFill>
                <a:srgbClr val="474B78"/>
              </a:solidFill>
            </a:endParaRPr>
          </a:p>
        </p:txBody>
      </p:sp>
      <p:pic>
        <p:nvPicPr>
          <p:cNvPr id="43011" name="Content Placeholder 5"/>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914400" y="1811337"/>
            <a:ext cx="6480175" cy="1312863"/>
          </a:xfrm>
          <a:ln w="9525">
            <a:solidFill>
              <a:schemeClr val="tx1"/>
            </a:solidFill>
          </a:ln>
        </p:spPr>
      </p:pic>
      <p:sp>
        <p:nvSpPr>
          <p:cNvPr id="7" name="TextBox 6"/>
          <p:cNvSpPr txBox="1"/>
          <p:nvPr/>
        </p:nvSpPr>
        <p:spPr>
          <a:xfrm>
            <a:off x="3962400" y="3429000"/>
            <a:ext cx="184150" cy="461963"/>
          </a:xfrm>
          <a:prstGeom prst="rect">
            <a:avLst/>
          </a:prstGeom>
          <a:solidFill>
            <a:schemeClr val="bg1"/>
          </a:solidFill>
          <a:ln w="38100">
            <a:solidFill>
              <a:srgbClr val="FF0000"/>
            </a:solidFill>
          </a:ln>
          <a:effectLst/>
        </p:spPr>
        <p:txBody>
          <a:bodyPr wrap="none">
            <a:spAutoFit/>
          </a:bodyPr>
          <a:lstStyle/>
          <a:p>
            <a:pPr eaLnBrk="1" fontAlgn="auto" hangingPunct="1">
              <a:spcBef>
                <a:spcPts val="0"/>
              </a:spcBef>
              <a:spcAft>
                <a:spcPts val="0"/>
              </a:spcAft>
              <a:defRPr/>
            </a:pPr>
            <a:endParaRPr lang="en-US" sz="2400" b="1" dirty="0">
              <a:latin typeface="+mn-lt"/>
            </a:endParaRPr>
          </a:p>
        </p:txBody>
      </p:sp>
      <p:pic>
        <p:nvPicPr>
          <p:cNvPr id="43014" name="Picture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62225" y="3209925"/>
            <a:ext cx="6276975" cy="2809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62600" y="1809750"/>
            <a:ext cx="3405228" cy="400110"/>
          </a:xfrm>
          <a:prstGeom prst="rect">
            <a:avLst/>
          </a:prstGeom>
          <a:solidFill>
            <a:schemeClr val="bg1"/>
          </a:solidFill>
          <a:ln w="38100">
            <a:solidFill>
              <a:srgbClr val="00B0F0"/>
            </a:solidFill>
          </a:ln>
          <a:effectLst/>
        </p:spPr>
        <p:txBody>
          <a:bodyPr wrap="none">
            <a:spAutoFit/>
          </a:bodyPr>
          <a:lstStyle/>
          <a:p>
            <a:pPr eaLnBrk="1" fontAlgn="auto" hangingPunct="1">
              <a:spcBef>
                <a:spcPts val="0"/>
              </a:spcBef>
              <a:spcAft>
                <a:spcPts val="0"/>
              </a:spcAft>
              <a:defRPr/>
            </a:pPr>
            <a:r>
              <a:rPr lang="en-US" sz="2000" b="1" dirty="0">
                <a:latin typeface="+mn-lt"/>
              </a:rPr>
              <a:t>Enter each child one at a time</a:t>
            </a:r>
            <a:r>
              <a:rPr lang="en-US" sz="2000" dirty="0">
                <a:latin typeface="+mn-lt"/>
              </a:rPr>
              <a:t>.</a:t>
            </a:r>
          </a:p>
        </p:txBody>
      </p:sp>
      <p:sp>
        <p:nvSpPr>
          <p:cNvPr id="9" name="TextBox 8"/>
          <p:cNvSpPr txBox="1"/>
          <p:nvPr/>
        </p:nvSpPr>
        <p:spPr>
          <a:xfrm>
            <a:off x="301585" y="3697287"/>
            <a:ext cx="1942006" cy="1015663"/>
          </a:xfrm>
          <a:prstGeom prst="rect">
            <a:avLst/>
          </a:prstGeom>
          <a:solidFill>
            <a:schemeClr val="bg1"/>
          </a:solidFill>
          <a:ln w="38100">
            <a:solidFill>
              <a:srgbClr val="00B0F0"/>
            </a:solidFill>
          </a:ln>
          <a:effectLst/>
        </p:spPr>
        <p:txBody>
          <a:bodyPr wrap="none">
            <a:spAutoFit/>
          </a:bodyPr>
          <a:lstStyle/>
          <a:p>
            <a:pPr eaLnBrk="1" fontAlgn="auto" hangingPunct="1">
              <a:spcBef>
                <a:spcPts val="0"/>
              </a:spcBef>
              <a:spcAft>
                <a:spcPts val="0"/>
              </a:spcAft>
              <a:defRPr/>
            </a:pPr>
            <a:r>
              <a:rPr lang="en-US" sz="2000" b="1" dirty="0">
                <a:latin typeface="+mn-lt"/>
              </a:rPr>
              <a:t>Check if EIC was </a:t>
            </a:r>
            <a:endParaRPr lang="en-US" sz="2000" b="1" dirty="0" smtClean="0">
              <a:latin typeface="+mn-lt"/>
            </a:endParaRPr>
          </a:p>
          <a:p>
            <a:pPr eaLnBrk="1" fontAlgn="auto" hangingPunct="1">
              <a:spcBef>
                <a:spcPts val="0"/>
              </a:spcBef>
              <a:spcAft>
                <a:spcPts val="0"/>
              </a:spcAft>
              <a:defRPr/>
            </a:pPr>
            <a:r>
              <a:rPr lang="en-US" sz="2000" b="1" dirty="0" smtClean="0">
                <a:latin typeface="+mn-lt"/>
              </a:rPr>
              <a:t>Reduced or </a:t>
            </a:r>
          </a:p>
          <a:p>
            <a:pPr eaLnBrk="1" fontAlgn="auto" hangingPunct="1">
              <a:spcBef>
                <a:spcPts val="0"/>
              </a:spcBef>
              <a:spcAft>
                <a:spcPts val="0"/>
              </a:spcAft>
              <a:defRPr/>
            </a:pPr>
            <a:r>
              <a:rPr lang="en-US" sz="2000" b="1" dirty="0" smtClean="0">
                <a:latin typeface="+mn-lt"/>
              </a:rPr>
              <a:t>disallowed</a:t>
            </a:r>
            <a:r>
              <a:rPr lang="en-US" sz="2000" b="1" dirty="0">
                <a:latin typeface="+mn-lt"/>
              </a:rPr>
              <a:t>.</a:t>
            </a:r>
          </a:p>
        </p:txBody>
      </p:sp>
      <p:cxnSp>
        <p:nvCxnSpPr>
          <p:cNvPr id="10" name="Straight Arrow Connector 9"/>
          <p:cNvCxnSpPr/>
          <p:nvPr/>
        </p:nvCxnSpPr>
        <p:spPr>
          <a:xfrm>
            <a:off x="2286000" y="3886200"/>
            <a:ext cx="6096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Form 8862 –  EIC Summary Page</a:t>
            </a:r>
            <a:endParaRPr lang="en-US" dirty="0"/>
          </a:p>
        </p:txBody>
      </p:sp>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4302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431022-AB03-4BA0-B5C6-E87D79E2C30E}" type="slidenum">
              <a:rPr lang="en-US" altLang="en-US">
                <a:solidFill>
                  <a:srgbClr val="474B78"/>
                </a:solidFill>
              </a:rPr>
              <a:pPr/>
              <a:t>37</a:t>
            </a:fld>
            <a:endParaRPr lang="en-US" altLang="en-US">
              <a:solidFill>
                <a:srgbClr val="474B78"/>
              </a:solidFill>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3850" y="2171700"/>
            <a:ext cx="84963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7524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4403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EE3D62-31BC-417D-9B19-E4FC4E5B25EC}" type="slidenum">
              <a:rPr lang="en-US" altLang="en-US">
                <a:solidFill>
                  <a:srgbClr val="474B78"/>
                </a:solidFill>
              </a:rPr>
              <a:pPr/>
              <a:t>38</a:t>
            </a:fld>
            <a:endParaRPr lang="en-US" altLang="en-US">
              <a:solidFill>
                <a:srgbClr val="474B78"/>
              </a:solidFill>
            </a:endParaRPr>
          </a:p>
        </p:txBody>
      </p:sp>
      <p:sp>
        <p:nvSpPr>
          <p:cNvPr id="5" name="Title 4"/>
          <p:cNvSpPr>
            <a:spLocks noGrp="1"/>
          </p:cNvSpPr>
          <p:nvPr>
            <p:ph type="title"/>
          </p:nvPr>
        </p:nvSpPr>
        <p:spPr/>
        <p:txBody>
          <a:bodyPr/>
          <a:lstStyle/>
          <a:p>
            <a:r>
              <a:rPr lang="en-US" dirty="0" smtClean="0"/>
              <a:t>EIC Checklist - </a:t>
            </a:r>
            <a:endParaRPr lang="en-US" dirty="0"/>
          </a:p>
        </p:txBody>
      </p:sp>
      <p:sp>
        <p:nvSpPr>
          <p:cNvPr id="7" name="Text Placeholder 6"/>
          <p:cNvSpPr>
            <a:spLocks noGrp="1"/>
          </p:cNvSpPr>
          <p:nvPr>
            <p:ph type="body" sz="quarter" idx="13"/>
          </p:nvPr>
        </p:nvSpPr>
        <p:spPr>
          <a:xfrm>
            <a:off x="954505" y="5188838"/>
            <a:ext cx="7543800" cy="805315"/>
          </a:xfrm>
        </p:spPr>
        <p:txBody>
          <a:bodyPr>
            <a:normAutofit fontScale="70000" lnSpcReduction="20000"/>
          </a:bodyPr>
          <a:lstStyle/>
          <a:p>
            <a:r>
              <a:rPr lang="en-US" dirty="0"/>
              <a:t>Standard answers based on normal Tax-Aide interview process</a:t>
            </a:r>
          </a:p>
          <a:p>
            <a:endParaRPr lang="en-US" dirty="0"/>
          </a:p>
        </p:txBody>
      </p:sp>
      <p:sp>
        <p:nvSpPr>
          <p:cNvPr id="11" name="Picture Placeholder 10"/>
          <p:cNvSpPr>
            <a:spLocks noGrp="1"/>
          </p:cNvSpPr>
          <p:nvPr>
            <p:ph type="pic" sz="quarter" idx="15"/>
          </p:nvPr>
        </p:nvSpPr>
        <p:spPr/>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4139" y="1981200"/>
            <a:ext cx="7670575" cy="3152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7239000" y="2743200"/>
            <a:ext cx="1219200" cy="6096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72200" y="3810000"/>
            <a:ext cx="2286000" cy="5334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223760" y="3429000"/>
            <a:ext cx="320040" cy="32004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39000" y="4398264"/>
            <a:ext cx="320040" cy="32004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4724400"/>
            <a:ext cx="320040" cy="32004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7800" y="2133600"/>
            <a:ext cx="1361783" cy="923330"/>
          </a:xfrm>
          <a:prstGeom prst="rect">
            <a:avLst/>
          </a:prstGeom>
          <a:noFill/>
          <a:ln w="50800">
            <a:solidFill>
              <a:srgbClr val="C00000"/>
            </a:solidFill>
          </a:ln>
        </p:spPr>
        <p:txBody>
          <a:bodyPr wrap="square" rtlCol="0">
            <a:spAutoFit/>
          </a:bodyPr>
          <a:lstStyle/>
          <a:p>
            <a:pPr algn="ctr"/>
            <a:r>
              <a:rPr lang="en-US" b="1" dirty="0" smtClean="0"/>
              <a:t>Answer based on situation</a:t>
            </a:r>
            <a:endParaRPr lang="en-US" b="1" dirty="0"/>
          </a:p>
        </p:txBody>
      </p:sp>
      <p:cxnSp>
        <p:nvCxnSpPr>
          <p:cNvPr id="9" name="Straight Arrow Connector 8"/>
          <p:cNvCxnSpPr/>
          <p:nvPr/>
        </p:nvCxnSpPr>
        <p:spPr>
          <a:xfrm>
            <a:off x="6619583" y="2595265"/>
            <a:ext cx="604177" cy="14793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Responses versus Situational Responses </a:t>
            </a:r>
            <a:endParaRPr lang="en-US" dirty="0"/>
          </a:p>
        </p:txBody>
      </p:sp>
      <p:sp>
        <p:nvSpPr>
          <p:cNvPr id="3" name="Footer Placeholder 2"/>
          <p:cNvSpPr>
            <a:spLocks noGrp="1"/>
          </p:cNvSpPr>
          <p:nvPr>
            <p:ph type="ftr" sz="quarter" idx="10"/>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39</a:t>
            </a:fld>
            <a:endParaRPr lang="en-US" dirty="0"/>
          </a:p>
        </p:txBody>
      </p:sp>
      <p:sp>
        <p:nvSpPr>
          <p:cNvPr id="5" name="Content Placeholder 4"/>
          <p:cNvSpPr>
            <a:spLocks noGrp="1"/>
          </p:cNvSpPr>
          <p:nvPr>
            <p:ph sz="quarter" idx="12"/>
          </p:nvPr>
        </p:nvSpPr>
        <p:spPr/>
        <p:txBody>
          <a:bodyPr>
            <a:normAutofit fontScale="92500"/>
          </a:bodyPr>
          <a:lstStyle/>
          <a:p>
            <a:r>
              <a:rPr lang="en-US" dirty="0" smtClean="0"/>
              <a:t>Responses meet Tax-Aide Standards</a:t>
            </a:r>
          </a:p>
          <a:p>
            <a:pPr lvl="1"/>
            <a:r>
              <a:rPr lang="en-US" dirty="0" smtClean="0"/>
              <a:t>Have a discussion</a:t>
            </a:r>
          </a:p>
          <a:p>
            <a:pPr lvl="1"/>
            <a:r>
              <a:rPr lang="en-US" dirty="0" smtClean="0"/>
              <a:t>Ask questions</a:t>
            </a:r>
          </a:p>
          <a:p>
            <a:pPr lvl="1"/>
            <a:r>
              <a:rPr lang="en-US" dirty="0" smtClean="0"/>
              <a:t>Use the Intake Sheet to make notes (or Notes in TaxSlayer)</a:t>
            </a:r>
          </a:p>
          <a:p>
            <a:pPr lvl="1"/>
            <a:r>
              <a:rPr lang="en-US" dirty="0" smtClean="0"/>
              <a:t>Don't ignore information presented</a:t>
            </a:r>
            <a:endParaRPr lang="en-US" dirty="0"/>
          </a:p>
        </p:txBody>
      </p:sp>
    </p:spTree>
    <p:extLst>
      <p:ext uri="{BB962C8B-B14F-4D97-AF65-F5344CB8AC3E}">
        <p14:creationId xmlns:p14="http://schemas.microsoft.com/office/powerpoint/2010/main" val="320137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Refundable Credit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14342"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604347-20A2-488A-8D7F-22A003E25034}" type="slidenum">
              <a:rPr lang="en-US" altLang="en-US" smtClean="0"/>
              <a:pPr/>
              <a:t>4</a:t>
            </a:fld>
            <a:endParaRPr lang="en-US" altLang="en-US"/>
          </a:p>
        </p:txBody>
      </p:sp>
      <p:sp>
        <p:nvSpPr>
          <p:cNvPr id="14339" name="Content Placeholder 2"/>
          <p:cNvSpPr>
            <a:spLocks noGrp="1"/>
          </p:cNvSpPr>
          <p:nvPr>
            <p:ph sz="quarter" idx="12"/>
          </p:nvPr>
        </p:nvSpPr>
        <p:spPr/>
        <p:txBody>
          <a:bodyPr/>
          <a:lstStyle/>
          <a:p>
            <a:r>
              <a:rPr lang="en-US" altLang="en-US" dirty="0" smtClean="0"/>
              <a:t>A refundable credit can generate a refund even if the taxpayer didn’t pay any money in</a:t>
            </a:r>
            <a:endParaRPr lang="en-US" altLang="en-US" dirty="0" smtClean="0"/>
          </a:p>
        </p:txBody>
      </p:sp>
      <p:pic>
        <p:nvPicPr>
          <p:cNvPr id="14341" name="Picture 5" descr="C:\Users\Steve\AppData\Local\Microsoft\Windows\Temporary Internet Files\Content.Word\Dogs and 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
            <a:ext cx="15732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28650" y="1890293"/>
            <a:ext cx="3867150" cy="4053307"/>
          </a:xfrm>
        </p:spPr>
        <p:txBody>
          <a:bodyPr>
            <a:noAutofit/>
          </a:bodyPr>
          <a:lstStyle/>
          <a:p>
            <a:pPr marL="0" lvl="0" indent="0">
              <a:spcBef>
                <a:spcPts val="0"/>
              </a:spcBef>
              <a:buClrTx/>
              <a:buSzTx/>
              <a:buNone/>
            </a:pPr>
            <a:r>
              <a:rPr lang="en-US" sz="3200" dirty="0" smtClean="0">
                <a:solidFill>
                  <a:prstClr val="black"/>
                </a:solidFill>
                <a:latin typeface="Calibri" panose="020F0502020204030204"/>
                <a:ea typeface="+mn-ea"/>
                <a:cs typeface="+mn-cs"/>
              </a:rPr>
              <a:t>Accept </a:t>
            </a:r>
            <a:r>
              <a:rPr lang="en-US" sz="3200" dirty="0">
                <a:solidFill>
                  <a:prstClr val="black"/>
                </a:solidFill>
                <a:latin typeface="Calibri" panose="020F0502020204030204"/>
                <a:ea typeface="+mn-ea"/>
                <a:cs typeface="+mn-cs"/>
              </a:rPr>
              <a:t>taxpayer’s word on residency unless we have reason not </a:t>
            </a:r>
            <a:r>
              <a:rPr lang="en-US" sz="3200" dirty="0" smtClean="0">
                <a:solidFill>
                  <a:prstClr val="black"/>
                </a:solidFill>
                <a:latin typeface="Calibri" panose="020F0502020204030204"/>
                <a:ea typeface="+mn-ea"/>
                <a:cs typeface="+mn-cs"/>
              </a:rPr>
              <a:t>to, </a:t>
            </a:r>
            <a:r>
              <a:rPr lang="en-US" sz="3200" dirty="0">
                <a:solidFill>
                  <a:prstClr val="black"/>
                </a:solidFill>
                <a:latin typeface="Calibri" panose="020F0502020204030204"/>
                <a:ea typeface="+mn-ea"/>
                <a:cs typeface="+mn-cs"/>
              </a:rPr>
              <a:t>and </a:t>
            </a:r>
            <a:r>
              <a:rPr lang="en-US" sz="3200" dirty="0" smtClean="0">
                <a:solidFill>
                  <a:prstClr val="black"/>
                </a:solidFill>
                <a:latin typeface="Calibri" panose="020F0502020204030204"/>
                <a:ea typeface="+mn-ea"/>
                <a:cs typeface="+mn-cs"/>
              </a:rPr>
              <a:t>don’t </a:t>
            </a:r>
            <a:r>
              <a:rPr lang="en-US" sz="3200" dirty="0">
                <a:solidFill>
                  <a:prstClr val="black"/>
                </a:solidFill>
                <a:latin typeface="Calibri" panose="020F0502020204030204"/>
                <a:ea typeface="+mn-ea"/>
                <a:cs typeface="+mn-cs"/>
              </a:rPr>
              <a:t>ask for any documents to support it other than </a:t>
            </a:r>
            <a:r>
              <a:rPr lang="en-US" sz="3200" dirty="0" smtClean="0">
                <a:solidFill>
                  <a:prstClr val="black"/>
                </a:solidFill>
                <a:latin typeface="Calibri" panose="020F0502020204030204"/>
                <a:ea typeface="+mn-ea"/>
                <a:cs typeface="+mn-cs"/>
              </a:rPr>
              <a:t>the Intake Sheet</a:t>
            </a:r>
            <a:endParaRPr lang="en-US" sz="3200" dirty="0">
              <a:solidFill>
                <a:prstClr val="black"/>
              </a:solidFill>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US" dirty="0" smtClean="0"/>
              <a:t>Documents Used to determine Residency</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 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40</a:t>
            </a:fld>
            <a:endParaRPr lang="en-US" dirty="0">
              <a:solidFill>
                <a:prstClr val="black">
                  <a:tint val="75000"/>
                </a:prstClr>
              </a:solidFill>
            </a:endParaRPr>
          </a:p>
        </p:txBody>
      </p:sp>
      <p:sp>
        <p:nvSpPr>
          <p:cNvPr id="6" name="TextBox 5"/>
          <p:cNvSpPr txBox="1"/>
          <p:nvPr/>
        </p:nvSpPr>
        <p:spPr>
          <a:xfrm>
            <a:off x="4572000" y="1905000"/>
            <a:ext cx="1066800" cy="369332"/>
          </a:xfrm>
          <a:prstGeom prst="rect">
            <a:avLst/>
          </a:prstGeom>
          <a:noFill/>
        </p:spPr>
        <p:txBody>
          <a:bodyPr wrap="square" rtlCol="0">
            <a:spAutoFit/>
          </a:bodyPr>
          <a:lstStyle/>
          <a:p>
            <a:endParaRPr lang="en-US" dirty="0"/>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809117" y="1828800"/>
            <a:ext cx="3815769" cy="43434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400800" y="3124200"/>
            <a:ext cx="1981200" cy="1077218"/>
          </a:xfrm>
          <a:prstGeom prst="rect">
            <a:avLst/>
          </a:prstGeom>
          <a:solidFill>
            <a:schemeClr val="bg1"/>
          </a:solidFill>
          <a:ln w="50800">
            <a:solidFill>
              <a:srgbClr val="C00000"/>
            </a:solidFill>
          </a:ln>
        </p:spPr>
        <p:txBody>
          <a:bodyPr wrap="square" rtlCol="0">
            <a:spAutoFit/>
          </a:bodyPr>
          <a:lstStyle/>
          <a:p>
            <a:pPr algn="ctr"/>
            <a:r>
              <a:rPr lang="en-US" sz="3200" b="1" dirty="0" smtClean="0"/>
              <a:t>Standard answer</a:t>
            </a:r>
            <a:endParaRPr lang="en-US" sz="3200" b="1" dirty="0"/>
          </a:p>
        </p:txBody>
      </p:sp>
      <p:cxnSp>
        <p:nvCxnSpPr>
          <p:cNvPr id="9" name="Straight Arrow Connector 8"/>
          <p:cNvCxnSpPr/>
          <p:nvPr/>
        </p:nvCxnSpPr>
        <p:spPr>
          <a:xfrm flipH="1">
            <a:off x="5638800" y="4201418"/>
            <a:ext cx="1447800" cy="1665982"/>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503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 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41</a:t>
            </a:fld>
            <a:endParaRPr lang="en-US" dirty="0">
              <a:solidFill>
                <a:prstClr val="black">
                  <a:tint val="75000"/>
                </a:prstClr>
              </a:solidFill>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83436" y="30480"/>
            <a:ext cx="7096125" cy="6724650"/>
          </a:xfrm>
          <a:prstGeom prst="rect">
            <a:avLst/>
          </a:prstGeom>
          <a:ln w="0">
            <a:noFill/>
          </a:ln>
        </p:spPr>
      </p:pic>
      <p:sp>
        <p:nvSpPr>
          <p:cNvPr id="8" name="Rectangle 7"/>
          <p:cNvSpPr/>
          <p:nvPr/>
        </p:nvSpPr>
        <p:spPr>
          <a:xfrm>
            <a:off x="3200400" y="2057400"/>
            <a:ext cx="685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91000" y="457200"/>
            <a:ext cx="2746842" cy="369332"/>
          </a:xfrm>
          <a:prstGeom prst="rect">
            <a:avLst/>
          </a:prstGeom>
          <a:noFill/>
        </p:spPr>
        <p:txBody>
          <a:bodyPr wrap="none" rtlCol="0">
            <a:spAutoFit/>
          </a:bodyPr>
          <a:lstStyle/>
          <a:p>
            <a:r>
              <a:rPr lang="en-US" dirty="0" smtClean="0">
                <a:solidFill>
                  <a:srgbClr val="FF0000"/>
                </a:solidFill>
              </a:rPr>
              <a:t>We don’t keep any records</a:t>
            </a:r>
            <a:r>
              <a:rPr lang="en-US" dirty="0" smtClean="0"/>
              <a:t>.</a:t>
            </a:r>
            <a:endParaRPr lang="en-US" dirty="0"/>
          </a:p>
        </p:txBody>
      </p:sp>
      <p:sp>
        <p:nvSpPr>
          <p:cNvPr id="10" name="TextBox 9"/>
          <p:cNvSpPr txBox="1"/>
          <p:nvPr/>
        </p:nvSpPr>
        <p:spPr>
          <a:xfrm>
            <a:off x="5125402" y="2819400"/>
            <a:ext cx="2630207" cy="646331"/>
          </a:xfrm>
          <a:prstGeom prst="rect">
            <a:avLst/>
          </a:prstGeom>
          <a:noFill/>
          <a:ln w="28575">
            <a:solidFill>
              <a:srgbClr val="FF0000"/>
            </a:solidFill>
          </a:ln>
        </p:spPr>
        <p:txBody>
          <a:bodyPr wrap="none" rtlCol="0">
            <a:spAutoFit/>
          </a:bodyPr>
          <a:lstStyle/>
          <a:p>
            <a:r>
              <a:rPr lang="en-US" b="1" dirty="0" smtClean="0"/>
              <a:t>Taxpayer has Schedule C -</a:t>
            </a:r>
          </a:p>
          <a:p>
            <a:r>
              <a:rPr lang="en-US" b="1" dirty="0" smtClean="0"/>
              <a:t>Situational Responses </a:t>
            </a:r>
            <a:endParaRPr lang="en-US" b="1" dirty="0"/>
          </a:p>
        </p:txBody>
      </p:sp>
      <p:sp>
        <p:nvSpPr>
          <p:cNvPr id="11" name="TextBox 10"/>
          <p:cNvSpPr txBox="1"/>
          <p:nvPr/>
        </p:nvSpPr>
        <p:spPr>
          <a:xfrm>
            <a:off x="5638800" y="5181600"/>
            <a:ext cx="2963440" cy="369332"/>
          </a:xfrm>
          <a:prstGeom prst="rect">
            <a:avLst/>
          </a:prstGeom>
          <a:noFill/>
          <a:ln w="28575">
            <a:solidFill>
              <a:srgbClr val="FF0000"/>
            </a:solidFill>
          </a:ln>
        </p:spPr>
        <p:txBody>
          <a:bodyPr wrap="none" rtlCol="0">
            <a:spAutoFit/>
          </a:bodyPr>
          <a:lstStyle/>
          <a:p>
            <a:r>
              <a:rPr lang="en-US" b="1" dirty="0" smtClean="0"/>
              <a:t>QC responses are situational</a:t>
            </a:r>
            <a:endParaRPr lang="en-US" b="1" dirty="0"/>
          </a:p>
        </p:txBody>
      </p:sp>
    </p:spTree>
    <p:extLst>
      <p:ext uri="{BB962C8B-B14F-4D97-AF65-F5344CB8AC3E}">
        <p14:creationId xmlns:p14="http://schemas.microsoft.com/office/powerpoint/2010/main" val="2200143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Review</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46086"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B25567-3B36-4008-BE43-4E5E7BA628C1}" type="slidenum">
              <a:rPr lang="en-US" altLang="en-US" smtClean="0"/>
              <a:pPr/>
              <a:t>42</a:t>
            </a:fld>
            <a:endParaRPr lang="en-US" altLang="en-US"/>
          </a:p>
        </p:txBody>
      </p:sp>
      <p:sp>
        <p:nvSpPr>
          <p:cNvPr id="46083" name="Content Placeholder 2"/>
          <p:cNvSpPr>
            <a:spLocks noGrp="1"/>
          </p:cNvSpPr>
          <p:nvPr>
            <p:ph sz="quarter" idx="12"/>
          </p:nvPr>
        </p:nvSpPr>
        <p:spPr/>
        <p:txBody>
          <a:bodyPr>
            <a:normAutofit fontScale="85000" lnSpcReduction="10000"/>
          </a:bodyPr>
          <a:lstStyle/>
          <a:p>
            <a:r>
              <a:rPr lang="en-US" altLang="en-US" dirty="0" smtClean="0"/>
              <a:t>Have all qualifying children been included?</a:t>
            </a:r>
          </a:p>
          <a:p>
            <a:pPr lvl="1"/>
            <a:r>
              <a:rPr lang="en-US" altLang="en-US" dirty="0" smtClean="0"/>
              <a:t>Those temporarily away?</a:t>
            </a:r>
          </a:p>
          <a:p>
            <a:pPr lvl="1"/>
            <a:r>
              <a:rPr lang="en-US" altLang="en-US" dirty="0" smtClean="0"/>
              <a:t>Those who are self-supporting?</a:t>
            </a:r>
          </a:p>
          <a:p>
            <a:pPr lvl="1"/>
            <a:r>
              <a:rPr lang="en-US" altLang="en-US" dirty="0" smtClean="0"/>
              <a:t>Those with “permanent” disabilities?</a:t>
            </a:r>
          </a:p>
          <a:p>
            <a:r>
              <a:rPr lang="en-US" altLang="en-US" dirty="0" smtClean="0"/>
              <a:t>Has penal income been identified?</a:t>
            </a:r>
          </a:p>
          <a:p>
            <a:r>
              <a:rPr lang="en-US" altLang="en-US" dirty="0" err="1" smtClean="0"/>
              <a:t>Sch</a:t>
            </a:r>
            <a:r>
              <a:rPr lang="en-US" altLang="en-US" dirty="0" smtClean="0"/>
              <a:t> EIC and </a:t>
            </a:r>
            <a:r>
              <a:rPr lang="en-US" altLang="en-US" dirty="0" err="1" smtClean="0"/>
              <a:t>WKt</a:t>
            </a:r>
            <a:r>
              <a:rPr lang="en-US" altLang="en-US" dirty="0" smtClean="0"/>
              <a:t> completed correctly?</a:t>
            </a:r>
            <a:endParaRPr lang="en-US" altLang="en-US" dirty="0" smtClean="0"/>
          </a:p>
        </p:txBody>
      </p:sp>
      <p:pic>
        <p:nvPicPr>
          <p:cNvPr id="46085" name="Picture 5" descr="C:\Users\McHugh\AppData\Local\Microsoft\Windows\Temporary Internet Files\Content.IE5\B5UKARFG\MC9002404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52400"/>
            <a:ext cx="14112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EIC</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EC55888C-33B3-4ECD-8A58-3D8633031EC8}" type="slidenum">
              <a:rPr lang="en-US" altLang="en-US" smtClean="0"/>
              <a:pPr/>
              <a:t>43</a:t>
            </a:fld>
            <a:endParaRPr lang="en-US" altLang="en-US"/>
          </a:p>
        </p:txBody>
      </p:sp>
      <p:sp>
        <p:nvSpPr>
          <p:cNvPr id="5" name="Content Placeholder 4"/>
          <p:cNvSpPr>
            <a:spLocks noGrp="1"/>
          </p:cNvSpPr>
          <p:nvPr>
            <p:ph sz="quarter" idx="12"/>
          </p:nvPr>
        </p:nvSpPr>
        <p:spPr/>
        <p:txBody>
          <a:bodyPr/>
          <a:lstStyle/>
          <a:p>
            <a:r>
              <a:rPr lang="en-US" dirty="0" smtClean="0"/>
              <a:t>TS automatically computes EIC Worksheets and Schedule EIC</a:t>
            </a:r>
          </a:p>
          <a:p>
            <a:r>
              <a:rPr lang="en-US" dirty="0" smtClean="0"/>
              <a:t>Turn to Pub 4012 Tab I</a:t>
            </a:r>
            <a:endParaRPr lang="en-US" dirty="0"/>
          </a:p>
        </p:txBody>
      </p:sp>
    </p:spTree>
    <p:extLst>
      <p:ext uri="{BB962C8B-B14F-4D97-AF65-F5344CB8AC3E}">
        <p14:creationId xmlns:p14="http://schemas.microsoft.com/office/powerpoint/2010/main" val="1981588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7110"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5CD2AA-F76F-4122-8AC4-A6840F5AFC88}" type="slidenum">
              <a:rPr lang="en-US" altLang="en-US" smtClean="0"/>
              <a:pPr/>
              <a:t>44</a:t>
            </a:fld>
            <a:endParaRPr lang="en-US" altLang="en-US"/>
          </a:p>
        </p:txBody>
      </p:sp>
      <p:sp>
        <p:nvSpPr>
          <p:cNvPr id="47107" name="Content Placeholder 2"/>
          <p:cNvSpPr>
            <a:spLocks noGrp="1"/>
          </p:cNvSpPr>
          <p:nvPr>
            <p:ph sz="quarter" idx="12"/>
          </p:nvPr>
        </p:nvSpPr>
        <p:spPr/>
        <p:txBody>
          <a:bodyPr>
            <a:normAutofit fontScale="92500" lnSpcReduction="20000"/>
          </a:bodyPr>
          <a:lstStyle/>
          <a:p>
            <a:r>
              <a:rPr lang="en-US" altLang="en-US" dirty="0" smtClean="0"/>
              <a:t>Remind taxpayers that this credit will disappear when child turns 19 (unless he is a full-time student or disabled)</a:t>
            </a:r>
          </a:p>
          <a:p>
            <a:r>
              <a:rPr lang="en-US" altLang="en-US" dirty="0" smtClean="0"/>
              <a:t>This will happen this year (2016) for children with birthdates in: </a:t>
            </a:r>
          </a:p>
          <a:p>
            <a:pPr lvl="1"/>
            <a:r>
              <a:rPr lang="en-US" altLang="en-US" dirty="0" smtClean="0"/>
              <a:t>1997 or </a:t>
            </a:r>
          </a:p>
          <a:p>
            <a:pPr lvl="1"/>
            <a:r>
              <a:rPr lang="en-US" altLang="en-US" dirty="0" smtClean="0"/>
              <a:t>1992 (for a full-time student) </a:t>
            </a:r>
            <a:endParaRPr lang="en-US" altLang="en-US" dirty="0" smtClean="0"/>
          </a:p>
        </p:txBody>
      </p:sp>
      <p:pic>
        <p:nvPicPr>
          <p:cNvPr id="47109" name="Picture 5" descr="cid:image015.png@01CEAD7B.7EC49C4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67600" y="152400"/>
            <a:ext cx="1419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813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2CFB31-0DEE-449D-954A-8DA67FFFFD54}" type="slidenum">
              <a:rPr lang="en-US" altLang="en-US" smtClean="0"/>
              <a:pPr/>
              <a:t>45</a:t>
            </a:fld>
            <a:endParaRPr lang="en-US" altLang="en-US"/>
          </a:p>
        </p:txBody>
      </p:sp>
      <p:sp>
        <p:nvSpPr>
          <p:cNvPr id="48131" name="Content Placeholder 2"/>
          <p:cNvSpPr>
            <a:spLocks noGrp="1"/>
          </p:cNvSpPr>
          <p:nvPr>
            <p:ph sz="quarter" idx="12"/>
          </p:nvPr>
        </p:nvSpPr>
        <p:spPr/>
        <p:txBody>
          <a:bodyPr>
            <a:normAutofit fontScale="77500" lnSpcReduction="20000"/>
          </a:bodyPr>
          <a:lstStyle/>
          <a:p>
            <a:r>
              <a:rPr lang="en-US" altLang="en-US" dirty="0" smtClean="0"/>
              <a:t>Tom is 32 years old. He cannot work and lives with his parents. He receives social security disability checks, which he uses to pay his folks for his room and board and for his clothes and entertainment. </a:t>
            </a:r>
          </a:p>
          <a:p>
            <a:r>
              <a:rPr lang="en-US" altLang="en-US" dirty="0" smtClean="0"/>
              <a:t>Can his parents claim him as a dependent? </a:t>
            </a:r>
          </a:p>
          <a:p>
            <a:r>
              <a:rPr lang="en-US" altLang="en-US" dirty="0" smtClean="0"/>
              <a:t>Can they claim him for EIC?</a:t>
            </a:r>
            <a:endParaRPr lang="en-US"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 Answer</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915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A4FD74-7276-4BB3-9E0F-326D3B7AB46E}" type="slidenum">
              <a:rPr lang="en-US" altLang="en-US" smtClean="0"/>
              <a:pPr/>
              <a:t>46</a:t>
            </a:fld>
            <a:endParaRPr lang="en-US" altLang="en-US"/>
          </a:p>
        </p:txBody>
      </p:sp>
      <p:sp>
        <p:nvSpPr>
          <p:cNvPr id="49155" name="Content Placeholder 2"/>
          <p:cNvSpPr>
            <a:spLocks noGrp="1"/>
          </p:cNvSpPr>
          <p:nvPr>
            <p:ph sz="quarter" idx="12"/>
          </p:nvPr>
        </p:nvSpPr>
        <p:spPr/>
        <p:txBody>
          <a:bodyPr/>
          <a:lstStyle/>
          <a:p>
            <a:r>
              <a:rPr lang="en-US" altLang="en-US" dirty="0" smtClean="0">
                <a:solidFill>
                  <a:srgbClr val="0000FF"/>
                </a:solidFill>
              </a:rPr>
              <a:t>Not as a dependent: He provides more than half of his own support.</a:t>
            </a:r>
          </a:p>
          <a:p>
            <a:r>
              <a:rPr lang="en-US" altLang="en-US" dirty="0" smtClean="0">
                <a:solidFill>
                  <a:srgbClr val="0000FF"/>
                </a:solidFill>
              </a:rPr>
              <a:t>Yes for EIC: The support test does not apply.</a:t>
            </a:r>
          </a:p>
          <a:p>
            <a:endParaRPr lang="en-US" alt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018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F7E4D2-6E0E-4208-886D-2830430FC522}" type="slidenum">
              <a:rPr lang="en-US" altLang="en-US" smtClean="0"/>
              <a:pPr/>
              <a:t>47</a:t>
            </a:fld>
            <a:endParaRPr lang="en-US" altLang="en-US"/>
          </a:p>
        </p:txBody>
      </p:sp>
      <p:sp>
        <p:nvSpPr>
          <p:cNvPr id="50179" name="Content Placeholder 2"/>
          <p:cNvSpPr>
            <a:spLocks noGrp="1"/>
          </p:cNvSpPr>
          <p:nvPr>
            <p:ph sz="quarter" idx="12"/>
          </p:nvPr>
        </p:nvSpPr>
        <p:spPr/>
        <p:txBody>
          <a:bodyPr>
            <a:normAutofit lnSpcReduction="10000"/>
          </a:bodyPr>
          <a:lstStyle/>
          <a:p>
            <a:r>
              <a:rPr lang="en-US" altLang="en-US" dirty="0" smtClean="0"/>
              <a:t>John and Mary have ITINS, but their two children have social security cards</a:t>
            </a:r>
          </a:p>
          <a:p>
            <a:r>
              <a:rPr lang="en-US" altLang="en-US" dirty="0" smtClean="0"/>
              <a:t>Can John and Mary claim the children as dependents?</a:t>
            </a:r>
          </a:p>
          <a:p>
            <a:r>
              <a:rPr lang="en-US" altLang="en-US" dirty="0" smtClean="0"/>
              <a:t>Can they claim them for EIC?</a:t>
            </a:r>
          </a:p>
          <a:p>
            <a:endParaRPr lang="en-US"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 Answer</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120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EFE9C0E-FD4F-4479-BDAD-C79A4054AE45}" type="slidenum">
              <a:rPr lang="en-US" altLang="en-US" smtClean="0"/>
              <a:pPr/>
              <a:t>48</a:t>
            </a:fld>
            <a:endParaRPr lang="en-US" altLang="en-US"/>
          </a:p>
        </p:txBody>
      </p:sp>
      <p:sp>
        <p:nvSpPr>
          <p:cNvPr id="51203" name="Content Placeholder 2"/>
          <p:cNvSpPr>
            <a:spLocks noGrp="1"/>
          </p:cNvSpPr>
          <p:nvPr>
            <p:ph sz="quarter" idx="12"/>
          </p:nvPr>
        </p:nvSpPr>
        <p:spPr/>
        <p:txBody>
          <a:bodyPr/>
          <a:lstStyle/>
          <a:p>
            <a:r>
              <a:rPr lang="en-US" altLang="en-US" dirty="0" smtClean="0">
                <a:solidFill>
                  <a:srgbClr val="0000FF"/>
                </a:solidFill>
              </a:rPr>
              <a:t>Yes – Meet all requirements for dependency</a:t>
            </a:r>
          </a:p>
          <a:p>
            <a:r>
              <a:rPr lang="en-US" altLang="en-US" dirty="0" smtClean="0">
                <a:solidFill>
                  <a:srgbClr val="0000FF"/>
                </a:solidFill>
              </a:rPr>
              <a:t>No – Both taxpayer and QC must have SSNs to qualify for EIC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222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2565DB-F401-485B-B852-357AB1A0B55B}" type="slidenum">
              <a:rPr lang="en-US" altLang="en-US" smtClean="0"/>
              <a:pPr/>
              <a:t>49</a:t>
            </a:fld>
            <a:endParaRPr lang="en-US" altLang="en-US"/>
          </a:p>
        </p:txBody>
      </p:sp>
      <p:sp>
        <p:nvSpPr>
          <p:cNvPr id="52227" name="Content Placeholder 2"/>
          <p:cNvSpPr>
            <a:spLocks noGrp="1"/>
          </p:cNvSpPr>
          <p:nvPr>
            <p:ph sz="quarter" idx="12"/>
          </p:nvPr>
        </p:nvSpPr>
        <p:spPr/>
        <p:txBody>
          <a:bodyPr>
            <a:normAutofit fontScale="85000" lnSpcReduction="10000"/>
          </a:bodyPr>
          <a:lstStyle/>
          <a:p>
            <a:r>
              <a:rPr lang="en-US" altLang="en-US" dirty="0" smtClean="0"/>
              <a:t>Mary has always claimed her daughter Susan as a dependent and for EIC</a:t>
            </a:r>
          </a:p>
          <a:p>
            <a:r>
              <a:rPr lang="en-US" altLang="en-US" dirty="0" smtClean="0"/>
              <a:t>In November, Susan got married and plans to file MFJ with her husband</a:t>
            </a:r>
          </a:p>
          <a:p>
            <a:r>
              <a:rPr lang="en-US" altLang="en-US" dirty="0" smtClean="0"/>
              <a:t>Can Mary claim Susan as a dependent?</a:t>
            </a:r>
          </a:p>
          <a:p>
            <a:r>
              <a:rPr lang="en-US" altLang="en-US" dirty="0" smtClean="0"/>
              <a:t>Can she claim Susan for EIC?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Created in 1976</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5365"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22F641-3BF7-4E78-B3CD-060AFA7AB0A9}" type="slidenum">
              <a:rPr lang="en-US" altLang="en-US" smtClean="0"/>
              <a:pPr/>
              <a:t>5</a:t>
            </a:fld>
            <a:endParaRPr lang="en-US" altLang="en-US"/>
          </a:p>
        </p:txBody>
      </p:sp>
      <p:sp>
        <p:nvSpPr>
          <p:cNvPr id="15363" name="Content Placeholder 2"/>
          <p:cNvSpPr>
            <a:spLocks noGrp="1"/>
          </p:cNvSpPr>
          <p:nvPr>
            <p:ph sz="quarter" idx="12"/>
          </p:nvPr>
        </p:nvSpPr>
        <p:spPr/>
        <p:txBody>
          <a:bodyPr/>
          <a:lstStyle/>
          <a:p>
            <a:r>
              <a:rPr lang="en-US" altLang="en-US" dirty="0" smtClean="0"/>
              <a:t>As part of welfare reform</a:t>
            </a:r>
          </a:p>
          <a:p>
            <a:r>
              <a:rPr lang="en-US" altLang="en-US" dirty="0" smtClean="0"/>
              <a:t>To keep the working poor off welfare</a:t>
            </a:r>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 Answer</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325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82B2D5-FE2D-4C1F-927E-46ADD705519F}" type="slidenum">
              <a:rPr lang="en-US" altLang="en-US" smtClean="0"/>
              <a:pPr/>
              <a:t>50</a:t>
            </a:fld>
            <a:endParaRPr lang="en-US" altLang="en-US"/>
          </a:p>
        </p:txBody>
      </p:sp>
      <p:sp>
        <p:nvSpPr>
          <p:cNvPr id="53251" name="Content Placeholder 2"/>
          <p:cNvSpPr>
            <a:spLocks noGrp="1"/>
          </p:cNvSpPr>
          <p:nvPr>
            <p:ph sz="quarter" idx="12"/>
          </p:nvPr>
        </p:nvSpPr>
        <p:spPr/>
        <p:txBody>
          <a:bodyPr/>
          <a:lstStyle/>
          <a:p>
            <a:r>
              <a:rPr lang="en-US" altLang="en-US" dirty="0" smtClean="0">
                <a:solidFill>
                  <a:srgbClr val="0000FF"/>
                </a:solidFill>
              </a:rPr>
              <a:t>No – MFJ (unless filing only to claim a refund of withholding or estimated tax) disqualifies for dependency</a:t>
            </a:r>
          </a:p>
          <a:p>
            <a:r>
              <a:rPr lang="en-US" altLang="en-US" dirty="0" smtClean="0">
                <a:solidFill>
                  <a:srgbClr val="0000FF"/>
                </a:solidFill>
              </a:rPr>
              <a:t>No – If married, child must be a dependent</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4</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427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5E3C2F-59BD-45DF-B6B4-49DA65C66DED}" type="slidenum">
              <a:rPr lang="en-US" altLang="en-US" smtClean="0"/>
              <a:pPr/>
              <a:t>51</a:t>
            </a:fld>
            <a:endParaRPr lang="en-US" altLang="en-US"/>
          </a:p>
        </p:txBody>
      </p:sp>
      <p:sp>
        <p:nvSpPr>
          <p:cNvPr id="54275" name="Content Placeholder 2"/>
          <p:cNvSpPr>
            <a:spLocks noGrp="1"/>
          </p:cNvSpPr>
          <p:nvPr>
            <p:ph sz="quarter" idx="12"/>
          </p:nvPr>
        </p:nvSpPr>
        <p:spPr/>
        <p:txBody>
          <a:bodyPr/>
          <a:lstStyle/>
          <a:p>
            <a:r>
              <a:rPr lang="en-US" altLang="en-US" dirty="0" smtClean="0"/>
              <a:t>70-year old worker with no children at home has earned income of $10,000</a:t>
            </a:r>
          </a:p>
          <a:p>
            <a:r>
              <a:rPr lang="en-US" altLang="en-US" dirty="0" smtClean="0"/>
              <a:t>TaxSlayer does not give him any EIC. Is this correct?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4 Answer</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530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C1D436-9415-4BFE-B285-913D6E75E655}" type="slidenum">
              <a:rPr lang="en-US" altLang="en-US" smtClean="0"/>
              <a:pPr/>
              <a:t>52</a:t>
            </a:fld>
            <a:endParaRPr lang="en-US" altLang="en-US"/>
          </a:p>
        </p:txBody>
      </p:sp>
      <p:sp>
        <p:nvSpPr>
          <p:cNvPr id="55299" name="Content Placeholder 2"/>
          <p:cNvSpPr>
            <a:spLocks noGrp="1"/>
          </p:cNvSpPr>
          <p:nvPr>
            <p:ph sz="quarter" idx="12"/>
          </p:nvPr>
        </p:nvSpPr>
        <p:spPr/>
        <p:txBody>
          <a:bodyPr/>
          <a:lstStyle/>
          <a:p>
            <a:r>
              <a:rPr lang="en-US" altLang="en-US" dirty="0" smtClean="0">
                <a:solidFill>
                  <a:srgbClr val="0000FF"/>
                </a:solidFill>
              </a:rPr>
              <a:t>Yes – </a:t>
            </a:r>
            <a:r>
              <a:rPr lang="en-US" altLang="en-US" u="sng" dirty="0" smtClean="0">
                <a:solidFill>
                  <a:srgbClr val="0000FF"/>
                </a:solidFill>
              </a:rPr>
              <a:t>Without a child</a:t>
            </a:r>
            <a:r>
              <a:rPr lang="en-US" altLang="en-US" dirty="0" smtClean="0">
                <a:solidFill>
                  <a:srgbClr val="0000FF"/>
                </a:solidFill>
              </a:rPr>
              <a:t>, taxpayer must be at least 25 but under 65 to qualify for </a:t>
            </a:r>
            <a:r>
              <a:rPr lang="en-US" altLang="en-US" dirty="0" err="1" smtClean="0">
                <a:solidFill>
                  <a:srgbClr val="0000FF"/>
                </a:solidFill>
              </a:rPr>
              <a:t>EIC</a:t>
            </a:r>
            <a:endParaRPr lang="en-US" altLang="en-US" dirty="0" smtClean="0">
              <a:solidFill>
                <a:srgbClr val="0000FF"/>
              </a:solidFill>
            </a:endParaRPr>
          </a:p>
          <a:p>
            <a:endParaRPr lang="en-US" alt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5 </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6325"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9BA79C-06AB-44F2-96D0-261B036AFE6B}" type="slidenum">
              <a:rPr lang="en-US" altLang="en-US" smtClean="0"/>
              <a:pPr/>
              <a:t>53</a:t>
            </a:fld>
            <a:endParaRPr lang="en-US" altLang="en-US"/>
          </a:p>
        </p:txBody>
      </p:sp>
      <p:sp>
        <p:nvSpPr>
          <p:cNvPr id="56323" name="Content Placeholder 2"/>
          <p:cNvSpPr>
            <a:spLocks noGrp="1"/>
          </p:cNvSpPr>
          <p:nvPr>
            <p:ph sz="quarter" idx="12"/>
          </p:nvPr>
        </p:nvSpPr>
        <p:spPr/>
        <p:txBody>
          <a:bodyPr>
            <a:normAutofit fontScale="85000" lnSpcReduction="20000"/>
          </a:bodyPr>
          <a:lstStyle/>
          <a:p>
            <a:r>
              <a:rPr lang="en-US" altLang="en-US" dirty="0" smtClean="0"/>
              <a:t>Bill is 30 years old and earned $33,000; his wife, Emily, is 27 and earned $1,000</a:t>
            </a:r>
          </a:p>
          <a:p>
            <a:r>
              <a:rPr lang="en-US" altLang="en-US" dirty="0" smtClean="0"/>
              <a:t>Bill and Emily have three children under age 19 who lived with both of them until August when they divorced</a:t>
            </a:r>
          </a:p>
          <a:p>
            <a:r>
              <a:rPr lang="en-US" altLang="en-US" dirty="0" smtClean="0"/>
              <a:t>The children lived with Emily through the rest of the year</a:t>
            </a:r>
          </a:p>
          <a:p>
            <a:r>
              <a:rPr lang="en-US" altLang="en-US" dirty="0" smtClean="0"/>
              <a:t>Who is eligible to claim EIC?</a:t>
            </a:r>
          </a:p>
          <a:p>
            <a:endParaRPr lang="en-US" alt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5 ANSWER</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7349"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2FA112-6C32-4B1F-B9A1-1C89E74D0D4D}" type="slidenum">
              <a:rPr lang="en-US" altLang="en-US" smtClean="0"/>
              <a:pPr/>
              <a:t>54</a:t>
            </a:fld>
            <a:endParaRPr lang="en-US" altLang="en-US"/>
          </a:p>
        </p:txBody>
      </p:sp>
      <p:sp>
        <p:nvSpPr>
          <p:cNvPr id="57347" name="Content Placeholder 2"/>
          <p:cNvSpPr>
            <a:spLocks noGrp="1"/>
          </p:cNvSpPr>
          <p:nvPr>
            <p:ph sz="quarter" idx="12"/>
          </p:nvPr>
        </p:nvSpPr>
        <p:spPr>
          <a:xfrm>
            <a:off x="954504" y="1905000"/>
            <a:ext cx="7543800" cy="4114800"/>
          </a:xfrm>
        </p:spPr>
        <p:txBody>
          <a:bodyPr>
            <a:normAutofit fontScale="77500" lnSpcReduction="20000"/>
          </a:bodyPr>
          <a:lstStyle/>
          <a:p>
            <a:pPr>
              <a:lnSpc>
                <a:spcPct val="110000"/>
              </a:lnSpc>
            </a:pPr>
            <a:r>
              <a:rPr lang="en-US" altLang="en-US" u="sng" dirty="0" smtClean="0">
                <a:solidFill>
                  <a:srgbClr val="0000FF"/>
                </a:solidFill>
              </a:rPr>
              <a:t>Emily</a:t>
            </a:r>
            <a:r>
              <a:rPr lang="en-US" altLang="en-US" dirty="0" smtClean="0">
                <a:solidFill>
                  <a:srgbClr val="0000FF"/>
                </a:solidFill>
              </a:rPr>
              <a:t> is the one eligible to claim all</a:t>
            </a:r>
          </a:p>
          <a:p>
            <a:pPr lvl="1">
              <a:lnSpc>
                <a:spcPct val="110000"/>
              </a:lnSpc>
            </a:pPr>
            <a:r>
              <a:rPr lang="en-US" altLang="en-US" dirty="0" smtClean="0">
                <a:solidFill>
                  <a:srgbClr val="0000FF"/>
                </a:solidFill>
              </a:rPr>
              <a:t>The children lived with her the longest (tiebreaker)</a:t>
            </a:r>
          </a:p>
          <a:p>
            <a:pPr lvl="1">
              <a:lnSpc>
                <a:spcPct val="110000"/>
              </a:lnSpc>
            </a:pPr>
            <a:r>
              <a:rPr lang="en-US" altLang="en-US" dirty="0" smtClean="0">
                <a:solidFill>
                  <a:srgbClr val="0000FF"/>
                </a:solidFill>
              </a:rPr>
              <a:t>She could choose to let Bill claim them</a:t>
            </a:r>
          </a:p>
          <a:p>
            <a:pPr>
              <a:lnSpc>
                <a:spcPct val="110000"/>
              </a:lnSpc>
            </a:pPr>
            <a:r>
              <a:rPr lang="en-US" altLang="en-US" u="sng" dirty="0" smtClean="0">
                <a:solidFill>
                  <a:srgbClr val="0000FF"/>
                </a:solidFill>
              </a:rPr>
              <a:t>Bill</a:t>
            </a:r>
            <a:r>
              <a:rPr lang="en-US" altLang="en-US" dirty="0" smtClean="0">
                <a:solidFill>
                  <a:srgbClr val="0000FF"/>
                </a:solidFill>
              </a:rPr>
              <a:t> could claim some or all of the children if Emily does not claim them (lived with Bill more than ½ the year and </a:t>
            </a:r>
            <a:r>
              <a:rPr lang="en-US" altLang="en-US" dirty="0" err="1" smtClean="0">
                <a:solidFill>
                  <a:srgbClr val="0000FF"/>
                </a:solidFill>
              </a:rPr>
              <a:t>AGI</a:t>
            </a:r>
            <a:r>
              <a:rPr lang="en-US" altLang="en-US" dirty="0" smtClean="0">
                <a:solidFill>
                  <a:srgbClr val="0000FF"/>
                </a:solidFill>
              </a:rPr>
              <a:t> is not an issue between parents, except as a tiebreaker)</a:t>
            </a:r>
          </a:p>
          <a:p>
            <a:pPr lvl="1">
              <a:lnSpc>
                <a:spcPct val="110000"/>
              </a:lnSpc>
            </a:pPr>
            <a:endParaRPr lang="en-US" alt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p:txBody>
          <a:bodyPr/>
          <a:lstStyle/>
          <a:p>
            <a:r>
              <a:rPr lang="en-US" dirty="0" smtClean="0"/>
              <a:t>Earned Income Credit</a:t>
            </a:r>
          </a:p>
        </p:txBody>
      </p:sp>
      <p:sp>
        <p:nvSpPr>
          <p:cNvPr id="2" name="Footer Placeholder 1"/>
          <p:cNvSpPr>
            <a:spLocks noGrp="1"/>
          </p:cNvSpPr>
          <p:nvPr>
            <p:ph type="ftr" sz="quarter" idx="10"/>
          </p:nvPr>
        </p:nvSpPr>
        <p:spPr/>
        <p:txBody>
          <a:bodyPr/>
          <a:lstStyle/>
          <a:p>
            <a:r>
              <a:rPr lang="en-US" dirty="0" smtClean="0"/>
              <a:t>NTTC Training – TY2016</a:t>
            </a:r>
            <a:endParaRPr lang="en-US" dirty="0"/>
          </a:p>
        </p:txBody>
      </p:sp>
      <p:sp>
        <p:nvSpPr>
          <p:cNvPr id="58375"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FCB946-79D9-474C-B1B6-6EC580DC7E43}" type="slidenum">
              <a:rPr lang="en-US" altLang="en-US" smtClean="0"/>
              <a:pPr/>
              <a:t>55</a:t>
            </a:fld>
            <a:endParaRPr lang="en-US" altLang="en-US"/>
          </a:p>
        </p:txBody>
      </p:sp>
      <p:sp>
        <p:nvSpPr>
          <p:cNvPr id="58372" name="Text Box 4"/>
          <p:cNvSpPr txBox="1">
            <a:spLocks noChangeArrowheads="1"/>
          </p:cNvSpPr>
          <p:nvPr/>
        </p:nvSpPr>
        <p:spPr bwMode="auto">
          <a:xfrm>
            <a:off x="1752600" y="23622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a:spcBef>
                <a:spcPct val="50000"/>
              </a:spcBef>
              <a:buClrTx/>
              <a:buSzTx/>
              <a:buFontTx/>
              <a:buNone/>
            </a:pPr>
            <a:r>
              <a:rPr lang="en-US" altLang="en-US" sz="3600"/>
              <a:t>Questions?</a:t>
            </a:r>
          </a:p>
        </p:txBody>
      </p:sp>
      <p:sp>
        <p:nvSpPr>
          <p:cNvPr id="58373" name="Text Box 5"/>
          <p:cNvSpPr txBox="1">
            <a:spLocks noChangeArrowheads="1"/>
          </p:cNvSpPr>
          <p:nvPr/>
        </p:nvSpPr>
        <p:spPr bwMode="auto">
          <a:xfrm>
            <a:off x="4343400" y="42672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a:spcBef>
                <a:spcPct val="50000"/>
              </a:spcBef>
              <a:buClrTx/>
              <a:buSzTx/>
              <a:buFontTx/>
              <a:buNone/>
            </a:pPr>
            <a:r>
              <a:rPr lang="en-US" altLang="en-US" sz="3600"/>
              <a:t>Comments…</a:t>
            </a:r>
          </a:p>
        </p:txBody>
      </p:sp>
      <p:pic>
        <p:nvPicPr>
          <p:cNvPr id="58374" name="Picture 2" descr="C:\Users\Steve\AppData\Local\Microsoft\Windows\Temporary Internet Files\Content.IE5\W0E5RFM7\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093913"/>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Qualify</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1638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6713AC-299B-4734-BA7C-A4FC6D645405}" type="slidenum">
              <a:rPr lang="en-US" altLang="en-US" smtClean="0"/>
              <a:pPr/>
              <a:t>6</a:t>
            </a:fld>
            <a:endParaRPr lang="en-US" altLang="en-US"/>
          </a:p>
        </p:txBody>
      </p:sp>
      <p:sp>
        <p:nvSpPr>
          <p:cNvPr id="16387" name="Content Placeholder 2"/>
          <p:cNvSpPr>
            <a:spLocks noGrp="1"/>
          </p:cNvSpPr>
          <p:nvPr>
            <p:ph sz="quarter" idx="12"/>
          </p:nvPr>
        </p:nvSpPr>
        <p:spPr/>
        <p:txBody>
          <a:bodyPr/>
          <a:lstStyle/>
          <a:p>
            <a:r>
              <a:rPr lang="en-US" altLang="en-US" dirty="0" smtClean="0"/>
              <a:t>Must be working </a:t>
            </a:r>
          </a:p>
          <a:p>
            <a:r>
              <a:rPr lang="en-US" altLang="en-US" dirty="0" smtClean="0"/>
              <a:t>Must be “poor”</a:t>
            </a: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of the Credit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1741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A7C190-7D32-40CC-A156-EA73F3B25AB8}" type="slidenum">
              <a:rPr lang="en-US" altLang="en-US" smtClean="0"/>
              <a:pPr/>
              <a:t>7</a:t>
            </a:fld>
            <a:endParaRPr lang="en-US" altLang="en-US"/>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r="-3526" b="-1774"/>
          <a:stretch>
            <a:fillRect/>
          </a:stretch>
        </p:blipFill>
        <p:spPr bwMode="auto">
          <a:xfrm>
            <a:off x="450850" y="1672400"/>
            <a:ext cx="82423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0" y="3352800"/>
            <a:ext cx="1981200" cy="707886"/>
          </a:xfrm>
          <a:prstGeom prst="rect">
            <a:avLst/>
          </a:prstGeom>
          <a:noFill/>
          <a:ln w="25400">
            <a:solidFill>
              <a:schemeClr val="accent2">
                <a:lumMod val="50000"/>
              </a:schemeClr>
            </a:solidFill>
          </a:ln>
        </p:spPr>
        <p:txBody>
          <a:bodyPr wrap="square" rtlCol="0">
            <a:spAutoFit/>
          </a:bodyPr>
          <a:lstStyle/>
          <a:p>
            <a:r>
              <a:rPr lang="en-US" sz="4000" dirty="0" smtClean="0"/>
              <a:t>TY 2016</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706562"/>
            <a:ext cx="8696325" cy="378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Ask: Who else lived with you</a:t>
            </a:r>
            <a:br>
              <a:rPr lang="en-US" dirty="0" smtClean="0"/>
            </a:br>
            <a:r>
              <a:rPr lang="en-US" dirty="0" smtClean="0"/>
              <a:t>last year?</a:t>
            </a:r>
            <a:endParaRPr lang="en-US" dirty="0"/>
          </a:p>
        </p:txBody>
      </p:sp>
      <p:sp>
        <p:nvSpPr>
          <p:cNvPr id="5" name="TextBox 4"/>
          <p:cNvSpPr txBox="1">
            <a:spLocks noChangeArrowheads="1"/>
          </p:cNvSpPr>
          <p:nvPr/>
        </p:nvSpPr>
        <p:spPr bwMode="auto">
          <a:xfrm>
            <a:off x="495300" y="5446712"/>
            <a:ext cx="7529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2800">
                <a:solidFill>
                  <a:srgbClr val="0000FF"/>
                </a:solidFill>
              </a:rPr>
              <a:t>Don’t forget anyone who was temporarily away...</a:t>
            </a:r>
          </a:p>
          <a:p>
            <a:pPr eaLnBrk="1" hangingPunct="1">
              <a:spcBef>
                <a:spcPct val="0"/>
              </a:spcBef>
              <a:buClrTx/>
              <a:buSzTx/>
              <a:buFontTx/>
              <a:buNone/>
            </a:pPr>
            <a:r>
              <a:rPr lang="en-US" altLang="en-US" sz="2800">
                <a:solidFill>
                  <a:srgbClr val="0000FF"/>
                </a:solidFill>
              </a:rPr>
              <a:t>at school? in the hospital? in juvenile detention? </a:t>
            </a:r>
          </a:p>
        </p:txBody>
      </p:sp>
      <p:sp>
        <p:nvSpPr>
          <p:cNvPr id="6" name="Rounded Rectangle 5"/>
          <p:cNvSpPr/>
          <p:nvPr/>
        </p:nvSpPr>
        <p:spPr>
          <a:xfrm>
            <a:off x="533400" y="1981200"/>
            <a:ext cx="1371600" cy="457200"/>
          </a:xfrm>
          <a:prstGeom prst="roundRect">
            <a:avLst>
              <a:gd name="adj" fmla="val 36022"/>
            </a:avLst>
          </a:prstGeom>
          <a:noFill/>
          <a:ln w="47625">
            <a:solidFill>
              <a:srgbClr val="0000FF"/>
            </a:solidFill>
          </a:ln>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mtClean="0">
              <a:solidFill>
                <a:srgbClr val="000000"/>
              </a:solidFill>
            </a:endParaRPr>
          </a:p>
        </p:txBody>
      </p:sp>
      <p:pic>
        <p:nvPicPr>
          <p:cNvPr id="18439" name="Picture 7" descr="C:\Users\Steve\AppData\Local\Microsoft\Windows\Temporary Internet Files\Content.IE5\B8CB35FU\MC9003325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175" y="282575"/>
            <a:ext cx="1565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Sets of Rules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19462"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36C0E8-A350-4BC3-A4F1-DF4567287F13}" type="slidenum">
              <a:rPr lang="en-US" altLang="en-US" smtClean="0"/>
              <a:pPr/>
              <a:t>9</a:t>
            </a:fld>
            <a:endParaRPr lang="en-US" altLang="en-US"/>
          </a:p>
        </p:txBody>
      </p:sp>
      <p:sp>
        <p:nvSpPr>
          <p:cNvPr id="3" name="Content Placeholder 2"/>
          <p:cNvSpPr>
            <a:spLocks noGrp="1"/>
          </p:cNvSpPr>
          <p:nvPr>
            <p:ph sz="quarter" idx="12"/>
          </p:nvPr>
        </p:nvSpPr>
        <p:spPr/>
        <p:txBody>
          <a:bodyPr>
            <a:normAutofit fontScale="92500"/>
          </a:bodyPr>
          <a:lstStyle/>
          <a:p>
            <a:pPr marL="461963" indent="-461963">
              <a:buFont typeface="+mj-lt"/>
              <a:buAutoNum type="arabicPeriod"/>
            </a:pPr>
            <a:r>
              <a:rPr lang="en-US" dirty="0" smtClean="0"/>
              <a:t>If taxpayer has qualifying children (QC)</a:t>
            </a:r>
          </a:p>
          <a:p>
            <a:pPr marL="461963" indent="-461963">
              <a:buFont typeface="+mj-lt"/>
              <a:buAutoNum type="arabicPeriod"/>
            </a:pPr>
            <a:r>
              <a:rPr lang="en-US" dirty="0" smtClean="0"/>
              <a:t>If taxpayer doesn’t have qualifying children</a:t>
            </a:r>
          </a:p>
          <a:p>
            <a:pPr marL="0" indent="0">
              <a:buNone/>
            </a:pPr>
            <a:r>
              <a:rPr lang="en-US" dirty="0" smtClean="0"/>
              <a:t>And...</a:t>
            </a:r>
          </a:p>
          <a:p>
            <a:pPr marL="0" indent="0">
              <a:buNone/>
            </a:pPr>
            <a:r>
              <a:rPr lang="en-US" dirty="0" smtClean="0"/>
              <a:t>Taxpayer must have earned income</a:t>
            </a:r>
          </a:p>
        </p:txBody>
      </p:sp>
      <p:pic>
        <p:nvPicPr>
          <p:cNvPr id="19461" name="Picture 5" descr="cid:image005.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15200" y="152400"/>
            <a:ext cx="1444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NTTC</Template>
  <TotalTime>0</TotalTime>
  <Words>3562</Words>
  <Application>Microsoft Office PowerPoint</Application>
  <PresentationFormat>On-screen Show (4:3)</PresentationFormat>
  <Paragraphs>597</Paragraphs>
  <Slides>55</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Verdana</vt:lpstr>
      <vt:lpstr>Wingdings</vt:lpstr>
      <vt:lpstr>NTTC</vt:lpstr>
      <vt:lpstr>Earned Income Credit</vt:lpstr>
      <vt:lpstr>New Legislation for Tax Year 2016</vt:lpstr>
      <vt:lpstr>New Legislation for TY 2016 (cont)</vt:lpstr>
      <vt:lpstr>Refundable Credit</vt:lpstr>
      <vt:lpstr>EIC Created in 1976</vt:lpstr>
      <vt:lpstr>To Qualify</vt:lpstr>
      <vt:lpstr>Amount of the Credit</vt:lpstr>
      <vt:lpstr>Ask: Who else lived with you last year?</vt:lpstr>
      <vt:lpstr>Two Sets of Rules</vt:lpstr>
      <vt:lpstr>Resource Guide Tab I</vt:lpstr>
      <vt:lpstr>Rules for Everyone</vt:lpstr>
      <vt:lpstr>Rules if Taxpayer has a QC</vt:lpstr>
      <vt:lpstr>Rules if Taxpayer does not have a QC</vt:lpstr>
      <vt:lpstr>Earned income for EIC*</vt:lpstr>
      <vt:lpstr>Earned income for EIC*</vt:lpstr>
      <vt:lpstr>Maximum Income Limits</vt:lpstr>
      <vt:lpstr>Credit Amount</vt:lpstr>
      <vt:lpstr>Qualifying Child Review</vt:lpstr>
      <vt:lpstr>QC of more than one person</vt:lpstr>
      <vt:lpstr>“Tie-breaker” Rules (1 of 2)</vt:lpstr>
      <vt:lpstr>“Tie-breaker” Rules (2 of 2) </vt:lpstr>
      <vt:lpstr>Child of Divorced...Parents</vt:lpstr>
      <vt:lpstr>Qualifying Child Chart:</vt:lpstr>
      <vt:lpstr>Entering Dependents or Qualifying Persons(s) Information in TaxSlayer </vt:lpstr>
      <vt:lpstr>Entering Dependent  or Qualifying Persons(s) Information in TaxSlayer  continued</vt:lpstr>
      <vt:lpstr>Entering Dependent / Qualifying Child Information in TaxSlayer</vt:lpstr>
      <vt:lpstr>Does Child Have SS# or ITIN?</vt:lpstr>
      <vt:lpstr>Entering Dependent / Qualifying Child Information in TaxSlayer continued</vt:lpstr>
      <vt:lpstr>Entering Dependent / Qualifying Child Information in TaxSlayer continued</vt:lpstr>
      <vt:lpstr>EIC Eligibility Requirement</vt:lpstr>
      <vt:lpstr>EIC Eligibility requirements</vt:lpstr>
      <vt:lpstr>Disallowed EIC in prior year?</vt:lpstr>
      <vt:lpstr>Notes</vt:lpstr>
      <vt:lpstr>Figuring EIC Tax Credit –                 EIC Page - Disallowance</vt:lpstr>
      <vt:lpstr>Figuring EIC Tax Credit –       EIC Page – Not Eligible for EIC</vt:lpstr>
      <vt:lpstr>Form 8862 – Dependents and EIC was Disallowed</vt:lpstr>
      <vt:lpstr>Form 8862 –  EIC Summary Page</vt:lpstr>
      <vt:lpstr>EIC Checklist - </vt:lpstr>
      <vt:lpstr>Standard Responses versus Situational Responses </vt:lpstr>
      <vt:lpstr>Documents Used to determine Residency</vt:lpstr>
      <vt:lpstr>PowerPoint Presentation</vt:lpstr>
      <vt:lpstr>Quality Review</vt:lpstr>
      <vt:lpstr>Schedule EIC</vt:lpstr>
      <vt:lpstr>Notes </vt:lpstr>
      <vt:lpstr>Quiz 1</vt:lpstr>
      <vt:lpstr>Quiz 1 Answer</vt:lpstr>
      <vt:lpstr>Quiz 2</vt:lpstr>
      <vt:lpstr>Quiz 2 Answer</vt:lpstr>
      <vt:lpstr>Quiz 3</vt:lpstr>
      <vt:lpstr>Quiz 3 Answer</vt:lpstr>
      <vt:lpstr>Quiz 4</vt:lpstr>
      <vt:lpstr>Quiz 4 Answer</vt:lpstr>
      <vt:lpstr>Quiz 5 </vt:lpstr>
      <vt:lpstr>Quiz 5 ANSWER</vt:lpstr>
      <vt:lpstr>Earned Income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2013-10-17T15:06:20Z</dcterms:created>
  <dcterms:modified xsi:type="dcterms:W3CDTF">2016-12-17T05:13:25Z</dcterms:modified>
</cp:coreProperties>
</file>